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
  <p:sldMasterIdLst>
    <p:sldMasterId id="2147483648" r:id="rId1"/>
  </p:sldMasterIdLst>
  <p:notesMasterIdLst>
    <p:notesMasterId r:id="rId28"/>
  </p:notesMasterIdLst>
  <p:sldIdLst>
    <p:sldId id="256" r:id="rId2"/>
    <p:sldId id="258" r:id="rId3"/>
    <p:sldId id="262" r:id="rId4"/>
    <p:sldId id="259" r:id="rId5"/>
    <p:sldId id="260" r:id="rId6"/>
    <p:sldId id="263" r:id="rId7"/>
    <p:sldId id="264" r:id="rId8"/>
    <p:sldId id="265" r:id="rId9"/>
    <p:sldId id="266" r:id="rId10"/>
    <p:sldId id="267" r:id="rId11"/>
    <p:sldId id="268" r:id="rId12"/>
    <p:sldId id="257" r:id="rId13"/>
    <p:sldId id="269" r:id="rId14"/>
    <p:sldId id="270" r:id="rId15"/>
    <p:sldId id="271" r:id="rId16"/>
    <p:sldId id="273" r:id="rId17"/>
    <p:sldId id="274" r:id="rId18"/>
    <p:sldId id="272" r:id="rId19"/>
    <p:sldId id="275" r:id="rId20"/>
    <p:sldId id="276" r:id="rId21"/>
    <p:sldId id="277" r:id="rId22"/>
    <p:sldId id="279" r:id="rId23"/>
    <p:sldId id="280" r:id="rId24"/>
    <p:sldId id="281" r:id="rId25"/>
    <p:sldId id="283"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8" d="100"/>
          <a:sy n="78" d="100"/>
        </p:scale>
        <p:origin x="43" y="86"/>
      </p:cViewPr>
      <p:guideLst>
        <p:guide orient="horz" pos="2208"/>
        <p:guide pos="38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083D2-5C48-4536-B332-A764F4458D67}"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07E873-0851-4C69-878D-99255B1CC8B7}" type="slidenum">
              <a:rPr lang="en-US" smtClean="0"/>
              <a:t>‹#›</a:t>
            </a:fld>
            <a:endParaRPr lang="en-US"/>
          </a:p>
        </p:txBody>
      </p:sp>
    </p:spTree>
    <p:extLst>
      <p:ext uri="{BB962C8B-B14F-4D97-AF65-F5344CB8AC3E}">
        <p14:creationId xmlns:p14="http://schemas.microsoft.com/office/powerpoint/2010/main" val="3071364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3C8EA-2BF8-0008-1A43-4E564DACC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523188-5746-C463-8DC3-F1668FC13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E6EAEA-2FE9-6414-8BA3-270E067D77CF}"/>
              </a:ext>
            </a:extLst>
          </p:cNvPr>
          <p:cNvSpPr>
            <a:spLocks noGrp="1"/>
          </p:cNvSpPr>
          <p:nvPr>
            <p:ph type="dt" sz="half" idx="10"/>
          </p:nvPr>
        </p:nvSpPr>
        <p:spPr/>
        <p:txBody>
          <a:bodyPr/>
          <a:lstStyle/>
          <a:p>
            <a:fld id="{11CAAE0D-3441-4906-A64A-7D2C20127F80}" type="datetime1">
              <a:rPr lang="en-US" smtClean="0"/>
              <a:t>1/15/2024</a:t>
            </a:fld>
            <a:endParaRPr lang="en-US"/>
          </a:p>
        </p:txBody>
      </p:sp>
      <p:sp>
        <p:nvSpPr>
          <p:cNvPr id="5" name="Footer Placeholder 4">
            <a:extLst>
              <a:ext uri="{FF2B5EF4-FFF2-40B4-BE49-F238E27FC236}">
                <a16:creationId xmlns:a16="http://schemas.microsoft.com/office/drawing/2014/main" id="{4CDA839F-FEC4-4B48-478E-C2B4BEA80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82C5B-94B2-43FB-CD1C-161D1060BB07}"/>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3142741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DC73F-A291-C174-CCCE-D000670E4B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E86324-CE75-957E-78CE-EE89A02A99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509966-E0BB-8A8B-DBCD-35B219CD8E89}"/>
              </a:ext>
            </a:extLst>
          </p:cNvPr>
          <p:cNvSpPr>
            <a:spLocks noGrp="1"/>
          </p:cNvSpPr>
          <p:nvPr>
            <p:ph type="dt" sz="half" idx="10"/>
          </p:nvPr>
        </p:nvSpPr>
        <p:spPr/>
        <p:txBody>
          <a:bodyPr/>
          <a:lstStyle/>
          <a:p>
            <a:fld id="{B769113C-A904-49AA-949E-D751B5A90CCE}" type="datetime1">
              <a:rPr lang="en-US" smtClean="0"/>
              <a:t>1/15/2024</a:t>
            </a:fld>
            <a:endParaRPr lang="en-US"/>
          </a:p>
        </p:txBody>
      </p:sp>
      <p:sp>
        <p:nvSpPr>
          <p:cNvPr id="5" name="Footer Placeholder 4">
            <a:extLst>
              <a:ext uri="{FF2B5EF4-FFF2-40B4-BE49-F238E27FC236}">
                <a16:creationId xmlns:a16="http://schemas.microsoft.com/office/drawing/2014/main" id="{45DE2E6C-9713-CF32-55EA-13B6416C7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695A2F-7AAC-93D4-7A8A-B015B91A7A68}"/>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2107331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3AFA3C-D5CC-454C-F3F6-B15A328215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61CCC2-F229-A391-0CAE-F9905BD747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E9E13B-AF80-D967-92E5-80836A488B89}"/>
              </a:ext>
            </a:extLst>
          </p:cNvPr>
          <p:cNvSpPr>
            <a:spLocks noGrp="1"/>
          </p:cNvSpPr>
          <p:nvPr>
            <p:ph type="dt" sz="half" idx="10"/>
          </p:nvPr>
        </p:nvSpPr>
        <p:spPr/>
        <p:txBody>
          <a:bodyPr/>
          <a:lstStyle/>
          <a:p>
            <a:fld id="{E51E107E-E092-45F4-85B6-9A227E35F313}" type="datetime1">
              <a:rPr lang="en-US" smtClean="0"/>
              <a:t>1/15/2024</a:t>
            </a:fld>
            <a:endParaRPr lang="en-US"/>
          </a:p>
        </p:txBody>
      </p:sp>
      <p:sp>
        <p:nvSpPr>
          <p:cNvPr id="5" name="Footer Placeholder 4">
            <a:extLst>
              <a:ext uri="{FF2B5EF4-FFF2-40B4-BE49-F238E27FC236}">
                <a16:creationId xmlns:a16="http://schemas.microsoft.com/office/drawing/2014/main" id="{491FC8AE-67FE-941F-7279-464C7931A1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30EF8-28D3-2446-4906-072438ADDFC4}"/>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2405858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76D3A-FE9E-E742-7F3A-91E1880796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2BD387-3FC3-0194-3B24-63894917CC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DEF594-7851-EA47-86C5-355887B3F2BF}"/>
              </a:ext>
            </a:extLst>
          </p:cNvPr>
          <p:cNvSpPr>
            <a:spLocks noGrp="1"/>
          </p:cNvSpPr>
          <p:nvPr>
            <p:ph type="dt" sz="half" idx="10"/>
          </p:nvPr>
        </p:nvSpPr>
        <p:spPr/>
        <p:txBody>
          <a:bodyPr/>
          <a:lstStyle/>
          <a:p>
            <a:fld id="{E4125A0B-256F-45C5-9FBA-362BBC7F545A}" type="datetime1">
              <a:rPr lang="en-US" smtClean="0"/>
              <a:t>1/15/2024</a:t>
            </a:fld>
            <a:endParaRPr lang="en-US"/>
          </a:p>
        </p:txBody>
      </p:sp>
      <p:sp>
        <p:nvSpPr>
          <p:cNvPr id="5" name="Footer Placeholder 4">
            <a:extLst>
              <a:ext uri="{FF2B5EF4-FFF2-40B4-BE49-F238E27FC236}">
                <a16:creationId xmlns:a16="http://schemas.microsoft.com/office/drawing/2014/main" id="{5EAAFAFE-5D4B-DF48-2812-7AE5B902A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28B99-AB3C-CB04-C15E-ABB8AD3F82D7}"/>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2662256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78B1-2976-C3E1-F708-F133C39AA0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7975A83-0B4B-B217-B5A6-2D0A54FAC10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B4FBF1-98A4-F236-AAE1-B5E1E9D1BD27}"/>
              </a:ext>
            </a:extLst>
          </p:cNvPr>
          <p:cNvSpPr>
            <a:spLocks noGrp="1"/>
          </p:cNvSpPr>
          <p:nvPr>
            <p:ph type="dt" sz="half" idx="10"/>
          </p:nvPr>
        </p:nvSpPr>
        <p:spPr/>
        <p:txBody>
          <a:bodyPr/>
          <a:lstStyle/>
          <a:p>
            <a:fld id="{922CDB40-F44C-4E5A-9F18-CCAB00396110}" type="datetime1">
              <a:rPr lang="en-US" smtClean="0"/>
              <a:t>1/15/2024</a:t>
            </a:fld>
            <a:endParaRPr lang="en-US"/>
          </a:p>
        </p:txBody>
      </p:sp>
      <p:sp>
        <p:nvSpPr>
          <p:cNvPr id="5" name="Footer Placeholder 4">
            <a:extLst>
              <a:ext uri="{FF2B5EF4-FFF2-40B4-BE49-F238E27FC236}">
                <a16:creationId xmlns:a16="http://schemas.microsoft.com/office/drawing/2014/main" id="{8FA271ED-F989-A3F4-E2B5-5A385A68D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0649F-4CB2-C942-D2D3-FFC3CF7D8285}"/>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423968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8BFDA-E75F-29BE-9783-60053798D5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E81261-A25D-C9C3-0925-10A89F2435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178BC-A75C-8B48-B52F-00A8FBE6EF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E4F5A1-6B5F-C5E5-09DB-236E6D142FBD}"/>
              </a:ext>
            </a:extLst>
          </p:cNvPr>
          <p:cNvSpPr>
            <a:spLocks noGrp="1"/>
          </p:cNvSpPr>
          <p:nvPr>
            <p:ph type="dt" sz="half" idx="10"/>
          </p:nvPr>
        </p:nvSpPr>
        <p:spPr/>
        <p:txBody>
          <a:bodyPr/>
          <a:lstStyle/>
          <a:p>
            <a:fld id="{7FF1D6FF-7DF6-4C85-AB5D-BE93991D34F1}" type="datetime1">
              <a:rPr lang="en-US" smtClean="0"/>
              <a:t>1/15/2024</a:t>
            </a:fld>
            <a:endParaRPr lang="en-US"/>
          </a:p>
        </p:txBody>
      </p:sp>
      <p:sp>
        <p:nvSpPr>
          <p:cNvPr id="6" name="Footer Placeholder 5">
            <a:extLst>
              <a:ext uri="{FF2B5EF4-FFF2-40B4-BE49-F238E27FC236}">
                <a16:creationId xmlns:a16="http://schemas.microsoft.com/office/drawing/2014/main" id="{B822A4EF-3713-0E93-E2A2-1A4FC68C35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B4C1C5-5E3D-5793-992B-A65BBDF9CDB6}"/>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1456708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0E42-E8F4-545D-870B-A062D1F82E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0D14AB-320E-443F-045C-50BF2E5073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4CFB8E-9418-7023-9B23-7CF9471D8C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F19BBD-C0EA-3F28-C52B-7192C29900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F9FA23-41C2-D322-637A-79C6041CFE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ED479F-7265-EA01-E355-C2D32A094783}"/>
              </a:ext>
            </a:extLst>
          </p:cNvPr>
          <p:cNvSpPr>
            <a:spLocks noGrp="1"/>
          </p:cNvSpPr>
          <p:nvPr>
            <p:ph type="dt" sz="half" idx="10"/>
          </p:nvPr>
        </p:nvSpPr>
        <p:spPr/>
        <p:txBody>
          <a:bodyPr/>
          <a:lstStyle/>
          <a:p>
            <a:fld id="{A65E997E-53D1-4FC9-8D0B-483375908042}" type="datetime1">
              <a:rPr lang="en-US" smtClean="0"/>
              <a:t>1/15/2024</a:t>
            </a:fld>
            <a:endParaRPr lang="en-US"/>
          </a:p>
        </p:txBody>
      </p:sp>
      <p:sp>
        <p:nvSpPr>
          <p:cNvPr id="8" name="Footer Placeholder 7">
            <a:extLst>
              <a:ext uri="{FF2B5EF4-FFF2-40B4-BE49-F238E27FC236}">
                <a16:creationId xmlns:a16="http://schemas.microsoft.com/office/drawing/2014/main" id="{511378C9-0B1A-2A9C-F3E7-F8FB487F27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E13776-E9A5-9C4F-BA4D-8B8E0EEA1A6E}"/>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3699650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236A-7EE9-13DD-453A-E630193F24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7F3A0B-58C6-3A38-62C1-E9927161DE0D}"/>
              </a:ext>
            </a:extLst>
          </p:cNvPr>
          <p:cNvSpPr>
            <a:spLocks noGrp="1"/>
          </p:cNvSpPr>
          <p:nvPr>
            <p:ph type="dt" sz="half" idx="10"/>
          </p:nvPr>
        </p:nvSpPr>
        <p:spPr/>
        <p:txBody>
          <a:bodyPr/>
          <a:lstStyle/>
          <a:p>
            <a:fld id="{CDD172DB-4F94-4075-9224-51A846485DE5}" type="datetime1">
              <a:rPr lang="en-US" smtClean="0"/>
              <a:t>1/15/2024</a:t>
            </a:fld>
            <a:endParaRPr lang="en-US"/>
          </a:p>
        </p:txBody>
      </p:sp>
      <p:sp>
        <p:nvSpPr>
          <p:cNvPr id="4" name="Footer Placeholder 3">
            <a:extLst>
              <a:ext uri="{FF2B5EF4-FFF2-40B4-BE49-F238E27FC236}">
                <a16:creationId xmlns:a16="http://schemas.microsoft.com/office/drawing/2014/main" id="{2F4A4A0C-590F-C47A-CFA4-250ECDC7D9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A7CF94-65BF-3639-464F-E6990F1658AD}"/>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3678373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B34599-4BA8-F21C-1DE8-704DDB3212A6}"/>
              </a:ext>
            </a:extLst>
          </p:cNvPr>
          <p:cNvSpPr>
            <a:spLocks noGrp="1"/>
          </p:cNvSpPr>
          <p:nvPr>
            <p:ph type="dt" sz="half" idx="10"/>
          </p:nvPr>
        </p:nvSpPr>
        <p:spPr/>
        <p:txBody>
          <a:bodyPr/>
          <a:lstStyle/>
          <a:p>
            <a:fld id="{1A1673DD-B046-4B66-80CE-0DD43B97C0BE}" type="datetime1">
              <a:rPr lang="en-US" smtClean="0"/>
              <a:t>1/15/2024</a:t>
            </a:fld>
            <a:endParaRPr lang="en-US"/>
          </a:p>
        </p:txBody>
      </p:sp>
      <p:sp>
        <p:nvSpPr>
          <p:cNvPr id="3" name="Footer Placeholder 2">
            <a:extLst>
              <a:ext uri="{FF2B5EF4-FFF2-40B4-BE49-F238E27FC236}">
                <a16:creationId xmlns:a16="http://schemas.microsoft.com/office/drawing/2014/main" id="{853D02B0-3022-2478-8ECD-69E29306CF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0D9828-50D3-5016-C234-7A6BF607CB9D}"/>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265153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4CC89-B85C-6978-4F00-00ACADABB8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F2D889-60D2-70C5-D707-56BF324B0A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17547D-0662-DFA3-7B03-1FE4A0B78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876CA0-3041-9F1F-F0E2-53A81DE7A2AB}"/>
              </a:ext>
            </a:extLst>
          </p:cNvPr>
          <p:cNvSpPr>
            <a:spLocks noGrp="1"/>
          </p:cNvSpPr>
          <p:nvPr>
            <p:ph type="dt" sz="half" idx="10"/>
          </p:nvPr>
        </p:nvSpPr>
        <p:spPr/>
        <p:txBody>
          <a:bodyPr/>
          <a:lstStyle/>
          <a:p>
            <a:fld id="{451D1776-73EC-4B3C-88E1-835141B09AEB}" type="datetime1">
              <a:rPr lang="en-US" smtClean="0"/>
              <a:t>1/15/2024</a:t>
            </a:fld>
            <a:endParaRPr lang="en-US"/>
          </a:p>
        </p:txBody>
      </p:sp>
      <p:sp>
        <p:nvSpPr>
          <p:cNvPr id="6" name="Footer Placeholder 5">
            <a:extLst>
              <a:ext uri="{FF2B5EF4-FFF2-40B4-BE49-F238E27FC236}">
                <a16:creationId xmlns:a16="http://schemas.microsoft.com/office/drawing/2014/main" id="{632C75A1-15DE-4490-D998-0C14E7F7DF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E3145A-C039-1A12-F2B8-CC3D791174DB}"/>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3691904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4E66E-1FAB-800E-C599-D4D5637F76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8864C6-0074-5112-F1C2-622409E14B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D1DCAC-70EE-6D33-0A21-E7A4482ADF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3E251-C101-51C1-1673-D0CECFA3A9EC}"/>
              </a:ext>
            </a:extLst>
          </p:cNvPr>
          <p:cNvSpPr>
            <a:spLocks noGrp="1"/>
          </p:cNvSpPr>
          <p:nvPr>
            <p:ph type="dt" sz="half" idx="10"/>
          </p:nvPr>
        </p:nvSpPr>
        <p:spPr/>
        <p:txBody>
          <a:bodyPr/>
          <a:lstStyle/>
          <a:p>
            <a:fld id="{84A537F8-96C6-48EF-9A91-47ED6220C1D0}" type="datetime1">
              <a:rPr lang="en-US" smtClean="0"/>
              <a:t>1/15/2024</a:t>
            </a:fld>
            <a:endParaRPr lang="en-US"/>
          </a:p>
        </p:txBody>
      </p:sp>
      <p:sp>
        <p:nvSpPr>
          <p:cNvPr id="6" name="Footer Placeholder 5">
            <a:extLst>
              <a:ext uri="{FF2B5EF4-FFF2-40B4-BE49-F238E27FC236}">
                <a16:creationId xmlns:a16="http://schemas.microsoft.com/office/drawing/2014/main" id="{57BF0644-0843-EA1C-9608-35719438D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A30B9-1B6A-A8D9-AA51-87B92E36F4B3}"/>
              </a:ext>
            </a:extLst>
          </p:cNvPr>
          <p:cNvSpPr>
            <a:spLocks noGrp="1"/>
          </p:cNvSpPr>
          <p:nvPr>
            <p:ph type="sldNum" sz="quarter" idx="12"/>
          </p:nvPr>
        </p:nvSpPr>
        <p:spPr/>
        <p:txBody>
          <a:bodyPr/>
          <a:lstStyle/>
          <a:p>
            <a:fld id="{D16EA1EE-1AB6-40C4-ADCB-7B395AD295B2}" type="slidenum">
              <a:rPr lang="en-US" smtClean="0"/>
              <a:t>‹#›</a:t>
            </a:fld>
            <a:endParaRPr lang="en-US"/>
          </a:p>
        </p:txBody>
      </p:sp>
    </p:spTree>
    <p:extLst>
      <p:ext uri="{BB962C8B-B14F-4D97-AF65-F5344CB8AC3E}">
        <p14:creationId xmlns:p14="http://schemas.microsoft.com/office/powerpoint/2010/main" val="3852856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941CD7-CFA3-909B-B82F-6AB67DBDF1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136B89-8C8B-400F-DBA9-CA30C9CB6A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7C069-5186-9722-777D-225F1ABB8F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97BE10E-F54C-45C9-82EB-8EFEBCC5A06A}" type="datetime1">
              <a:rPr lang="en-US" smtClean="0"/>
              <a:t>1/15/2024</a:t>
            </a:fld>
            <a:endParaRPr lang="en-US"/>
          </a:p>
        </p:txBody>
      </p:sp>
      <p:sp>
        <p:nvSpPr>
          <p:cNvPr id="5" name="Footer Placeholder 4">
            <a:extLst>
              <a:ext uri="{FF2B5EF4-FFF2-40B4-BE49-F238E27FC236}">
                <a16:creationId xmlns:a16="http://schemas.microsoft.com/office/drawing/2014/main" id="{C68EEFEF-E0B3-45FA-CD75-35D6A8B03B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453F7D1-44B7-AC58-CA6A-918C5195B2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16EA1EE-1AB6-40C4-ADCB-7B395AD295B2}" type="slidenum">
              <a:rPr lang="en-US" smtClean="0"/>
              <a:t>‹#›</a:t>
            </a:fld>
            <a:endParaRPr lang="en-US"/>
          </a:p>
        </p:txBody>
      </p:sp>
    </p:spTree>
    <p:extLst>
      <p:ext uri="{BB962C8B-B14F-4D97-AF65-F5344CB8AC3E}">
        <p14:creationId xmlns:p14="http://schemas.microsoft.com/office/powerpoint/2010/main" val="493269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jpe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CEF81D-2F6A-4577-A49C-38BD6C61115D}"/>
              </a:ext>
            </a:extLst>
          </p:cNvPr>
          <p:cNvSpPr txBox="1"/>
          <p:nvPr/>
        </p:nvSpPr>
        <p:spPr>
          <a:xfrm>
            <a:off x="3048786" y="52304"/>
            <a:ext cx="6094428" cy="873252"/>
          </a:xfrm>
          <a:prstGeom prst="rect">
            <a:avLst/>
          </a:prstGeom>
          <a:noFill/>
        </p:spPr>
        <p:txBody>
          <a:bodyPr wrap="square">
            <a:spAutoFit/>
          </a:bodyPr>
          <a:lstStyle/>
          <a:p>
            <a:pPr marL="0" marR="0" algn="ctr">
              <a:lnSpc>
                <a:spcPct val="150000"/>
              </a:lnSpc>
              <a:spcBef>
                <a:spcPts val="0"/>
              </a:spcBef>
              <a:spcAft>
                <a:spcPts val="0"/>
              </a:spcAft>
            </a:pPr>
            <a:r>
              <a:rPr lang="vi-VN" sz="1800">
                <a:effectLst/>
                <a:latin typeface="Times New Roman" panose="02020603050405020304" pitchFamily="18" charset="0"/>
                <a:ea typeface="Arial" panose="020B0604020202020204" pitchFamily="34" charset="0"/>
              </a:rPr>
              <a:t>KHOA KỸ THUẬT VÀ CÔNG NGHỆ</a:t>
            </a:r>
            <a:endParaRPr lang="en-US" sz="1400">
              <a:effectLst/>
              <a:latin typeface="Arial" panose="020B0604020202020204" pitchFamily="34" charset="0"/>
              <a:ea typeface="Arial" panose="020B0604020202020204" pitchFamily="34" charset="0"/>
            </a:endParaRPr>
          </a:p>
          <a:p>
            <a:pPr marL="0" marR="0" algn="ctr">
              <a:lnSpc>
                <a:spcPct val="150000"/>
              </a:lnSpc>
              <a:spcBef>
                <a:spcPts val="0"/>
              </a:spcBef>
              <a:spcAft>
                <a:spcPts val="0"/>
              </a:spcAft>
            </a:pPr>
            <a:r>
              <a:rPr lang="vi-VN" sz="1800" b="1">
                <a:effectLst/>
                <a:latin typeface="Times New Roman" panose="02020603050405020304" pitchFamily="18" charset="0"/>
                <a:ea typeface="Arial" panose="020B0604020202020204" pitchFamily="34" charset="0"/>
              </a:rPr>
              <a:t>BỘ MÔN CÔNG NGHỆ THÔNG TIN</a:t>
            </a:r>
            <a:endParaRPr lang="en-US" sz="1400">
              <a:effectLst/>
              <a:latin typeface="Arial" panose="020B0604020202020204" pitchFamily="34" charset="0"/>
              <a:ea typeface="Arial" panose="020B0604020202020204" pitchFamily="34" charset="0"/>
            </a:endParaRPr>
          </a:p>
        </p:txBody>
      </p:sp>
      <p:pic>
        <p:nvPicPr>
          <p:cNvPr id="11" name="Picture 10" descr="A blue and white logo&#10;&#10;Description automatically generated">
            <a:extLst>
              <a:ext uri="{FF2B5EF4-FFF2-40B4-BE49-F238E27FC236}">
                <a16:creationId xmlns:a16="http://schemas.microsoft.com/office/drawing/2014/main" id="{0714D102-3361-BAB8-AE25-EFF558F9A6F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1298" y="1020871"/>
            <a:ext cx="1029404" cy="1017252"/>
          </a:xfrm>
          <a:prstGeom prst="rect">
            <a:avLst/>
          </a:prstGeom>
          <a:noFill/>
          <a:ln>
            <a:noFill/>
          </a:ln>
        </p:spPr>
      </p:pic>
      <p:sp>
        <p:nvSpPr>
          <p:cNvPr id="13" name="TextBox 12">
            <a:extLst>
              <a:ext uri="{FF2B5EF4-FFF2-40B4-BE49-F238E27FC236}">
                <a16:creationId xmlns:a16="http://schemas.microsoft.com/office/drawing/2014/main" id="{ADC92442-215A-79A3-B865-D4E719C654B5}"/>
              </a:ext>
            </a:extLst>
          </p:cNvPr>
          <p:cNvSpPr txBox="1"/>
          <p:nvPr/>
        </p:nvSpPr>
        <p:spPr>
          <a:xfrm>
            <a:off x="3043870" y="2094521"/>
            <a:ext cx="6094428" cy="873252"/>
          </a:xfrm>
          <a:prstGeom prst="rect">
            <a:avLst/>
          </a:prstGeom>
          <a:noFill/>
        </p:spPr>
        <p:txBody>
          <a:bodyPr wrap="square">
            <a:spAutoFit/>
          </a:bodyPr>
          <a:lstStyle/>
          <a:p>
            <a:pPr marL="0" marR="0" algn="ctr">
              <a:lnSpc>
                <a:spcPct val="150000"/>
              </a:lnSpc>
              <a:spcBef>
                <a:spcPts val="0"/>
              </a:spcBef>
              <a:spcAft>
                <a:spcPts val="0"/>
              </a:spcAft>
            </a:pPr>
            <a:r>
              <a:rPr lang="en-US" sz="1800" b="1">
                <a:effectLst/>
                <a:latin typeface="Times New Roman" panose="02020603050405020304" pitchFamily="18" charset="0"/>
                <a:ea typeface="Arial" panose="020B0604020202020204" pitchFamily="34" charset="0"/>
              </a:rPr>
              <a:t>THỰC TẬP </a:t>
            </a:r>
            <a:r>
              <a:rPr lang="vi-VN" sz="1800" b="1">
                <a:effectLst/>
                <a:latin typeface="Times New Roman" panose="02020603050405020304" pitchFamily="18" charset="0"/>
                <a:ea typeface="Arial" panose="020B0604020202020204" pitchFamily="34" charset="0"/>
              </a:rPr>
              <a:t>ĐỒ ÁN</a:t>
            </a:r>
            <a:r>
              <a:rPr lang="en-US" sz="1800" b="1">
                <a:effectLst/>
                <a:latin typeface="Times New Roman" panose="02020603050405020304" pitchFamily="18" charset="0"/>
                <a:ea typeface="Arial" panose="020B0604020202020204" pitchFamily="34" charset="0"/>
              </a:rPr>
              <a:t> CƠ SỞ NGÀNH</a:t>
            </a:r>
            <a:endParaRPr lang="en-US" sz="1400">
              <a:effectLst/>
              <a:latin typeface="Arial" panose="020B0604020202020204" pitchFamily="34" charset="0"/>
              <a:ea typeface="Arial" panose="020B0604020202020204" pitchFamily="34" charset="0"/>
            </a:endParaRPr>
          </a:p>
          <a:p>
            <a:pPr marL="0" marR="0" algn="ctr">
              <a:lnSpc>
                <a:spcPct val="150000"/>
              </a:lnSpc>
              <a:spcBef>
                <a:spcPts val="0"/>
              </a:spcBef>
              <a:spcAft>
                <a:spcPts val="0"/>
              </a:spcAft>
            </a:pPr>
            <a:r>
              <a:rPr lang="vi-VN" sz="1800" b="1">
                <a:effectLst/>
                <a:latin typeface="Times New Roman" panose="02020603050405020304" pitchFamily="18" charset="0"/>
                <a:ea typeface="Arial" panose="020B0604020202020204" pitchFamily="34" charset="0"/>
              </a:rPr>
              <a:t>HỌC KỲ 1, NĂM HỌC 2023-2024</a:t>
            </a:r>
            <a:endParaRPr lang="en-US" sz="1400">
              <a:effectLst/>
              <a:latin typeface="Arial" panose="020B0604020202020204" pitchFamily="34" charset="0"/>
              <a:ea typeface="Arial" panose="020B0604020202020204" pitchFamily="34" charset="0"/>
            </a:endParaRPr>
          </a:p>
        </p:txBody>
      </p:sp>
      <p:sp>
        <p:nvSpPr>
          <p:cNvPr id="15" name="TextBox 14">
            <a:extLst>
              <a:ext uri="{FF2B5EF4-FFF2-40B4-BE49-F238E27FC236}">
                <a16:creationId xmlns:a16="http://schemas.microsoft.com/office/drawing/2014/main" id="{2BCA5E5B-A845-6777-AFA0-862A555FE2B5}"/>
              </a:ext>
            </a:extLst>
          </p:cNvPr>
          <p:cNvSpPr txBox="1"/>
          <p:nvPr/>
        </p:nvSpPr>
        <p:spPr>
          <a:xfrm>
            <a:off x="167148" y="3024171"/>
            <a:ext cx="11857704" cy="701346"/>
          </a:xfrm>
          <a:prstGeom prst="rect">
            <a:avLst/>
          </a:prstGeom>
          <a:noFill/>
        </p:spPr>
        <p:txBody>
          <a:bodyPr wrap="square">
            <a:spAutoFit/>
          </a:bodyPr>
          <a:lstStyle/>
          <a:p>
            <a:pPr marL="0" marR="0" algn="ctr">
              <a:lnSpc>
                <a:spcPct val="150000"/>
              </a:lnSpc>
              <a:spcBef>
                <a:spcPts val="0"/>
              </a:spcBef>
              <a:spcAft>
                <a:spcPts val="0"/>
              </a:spcAft>
            </a:pPr>
            <a:r>
              <a:rPr lang="en-US" sz="3000" b="1">
                <a:solidFill>
                  <a:srgbClr val="000000"/>
                </a:solidFill>
                <a:effectLst/>
                <a:latin typeface="Times New Roman" panose="02020603050405020304" pitchFamily="18" charset="0"/>
                <a:ea typeface="Arial" panose="020B0604020202020204" pitchFamily="34" charset="0"/>
              </a:rPr>
              <a:t>XÂY DỰNG WEBSITE BÁN ĐIỆN THOẠI</a:t>
            </a:r>
            <a:endParaRPr lang="en-US" sz="3000">
              <a:effectLst/>
              <a:latin typeface="Arial" panose="020B0604020202020204" pitchFamily="34" charset="0"/>
              <a:ea typeface="Arial" panose="020B0604020202020204" pitchFamily="34" charset="0"/>
            </a:endParaRPr>
          </a:p>
        </p:txBody>
      </p:sp>
      <p:sp>
        <p:nvSpPr>
          <p:cNvPr id="17" name="TextBox 16">
            <a:extLst>
              <a:ext uri="{FF2B5EF4-FFF2-40B4-BE49-F238E27FC236}">
                <a16:creationId xmlns:a16="http://schemas.microsoft.com/office/drawing/2014/main" id="{4A6EBEA5-5DAC-C8F8-FE83-3F9BA8D359B3}"/>
              </a:ext>
            </a:extLst>
          </p:cNvPr>
          <p:cNvSpPr txBox="1"/>
          <p:nvPr/>
        </p:nvSpPr>
        <p:spPr>
          <a:xfrm>
            <a:off x="964816" y="3781915"/>
            <a:ext cx="6094428" cy="885884"/>
          </a:xfrm>
          <a:prstGeom prst="rect">
            <a:avLst/>
          </a:prstGeom>
          <a:noFill/>
        </p:spPr>
        <p:txBody>
          <a:bodyPr wrap="square">
            <a:spAutoFit/>
          </a:bodyPr>
          <a:lstStyle/>
          <a:p>
            <a:pPr marL="0" marR="0">
              <a:lnSpc>
                <a:spcPct val="150000"/>
              </a:lnSpc>
              <a:spcBef>
                <a:spcPts val="0"/>
              </a:spcBef>
              <a:spcAft>
                <a:spcPts val="0"/>
              </a:spcAft>
            </a:pPr>
            <a:r>
              <a:rPr lang="en-US" sz="2000" i="1">
                <a:effectLst/>
                <a:latin typeface="Times New Roman" panose="02020603050405020304" pitchFamily="18" charset="0"/>
                <a:ea typeface="Arial" panose="020B0604020202020204" pitchFamily="34" charset="0"/>
              </a:rPr>
              <a:t> </a:t>
            </a:r>
            <a:r>
              <a:rPr lang="en-US" sz="1600" i="1" err="1">
                <a:effectLst/>
                <a:latin typeface="Times New Roman" panose="02020603050405020304" pitchFamily="18" charset="0"/>
                <a:ea typeface="Arial" panose="020B0604020202020204" pitchFamily="34" charset="0"/>
              </a:rPr>
              <a:t>Giáo</a:t>
            </a:r>
            <a:r>
              <a:rPr lang="en-US" sz="1600" i="1">
                <a:effectLst/>
                <a:latin typeface="Times New Roman" panose="02020603050405020304" pitchFamily="18" charset="0"/>
                <a:ea typeface="Arial" panose="020B0604020202020204" pitchFamily="34" charset="0"/>
              </a:rPr>
              <a:t> </a:t>
            </a:r>
            <a:r>
              <a:rPr lang="en-US" sz="1600" i="1" err="1">
                <a:effectLst/>
                <a:latin typeface="Times New Roman" panose="02020603050405020304" pitchFamily="18" charset="0"/>
                <a:ea typeface="Arial" panose="020B0604020202020204" pitchFamily="34" charset="0"/>
              </a:rPr>
              <a:t>viên</a:t>
            </a:r>
            <a:r>
              <a:rPr lang="en-US" sz="1600" i="1">
                <a:effectLst/>
                <a:latin typeface="Times New Roman" panose="02020603050405020304" pitchFamily="18" charset="0"/>
                <a:ea typeface="Arial" panose="020B0604020202020204" pitchFamily="34" charset="0"/>
              </a:rPr>
              <a:t> </a:t>
            </a:r>
            <a:r>
              <a:rPr lang="en-US" sz="1600" i="1" err="1">
                <a:effectLst/>
                <a:latin typeface="Times New Roman" panose="02020603050405020304" pitchFamily="18" charset="0"/>
                <a:ea typeface="Arial" panose="020B0604020202020204" pitchFamily="34" charset="0"/>
              </a:rPr>
              <a:t>hướng</a:t>
            </a:r>
            <a:r>
              <a:rPr lang="en-US" sz="1600" i="1">
                <a:effectLst/>
                <a:latin typeface="Times New Roman" panose="02020603050405020304" pitchFamily="18" charset="0"/>
                <a:ea typeface="Arial" panose="020B0604020202020204" pitchFamily="34" charset="0"/>
              </a:rPr>
              <a:t> </a:t>
            </a:r>
            <a:r>
              <a:rPr lang="en-US" sz="1600" i="1" err="1">
                <a:effectLst/>
                <a:latin typeface="Times New Roman" panose="02020603050405020304" pitchFamily="18" charset="0"/>
                <a:ea typeface="Arial" panose="020B0604020202020204" pitchFamily="34" charset="0"/>
              </a:rPr>
              <a:t>dẫn</a:t>
            </a:r>
            <a:r>
              <a:rPr lang="en-US" sz="1600" i="1">
                <a:effectLst/>
                <a:latin typeface="Times New Roman" panose="02020603050405020304" pitchFamily="18" charset="0"/>
                <a:ea typeface="Arial" panose="020B0604020202020204" pitchFamily="34" charset="0"/>
              </a:rPr>
              <a:t>:</a:t>
            </a:r>
            <a:endParaRPr lang="en-US" sz="160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US" sz="1600">
                <a:effectLst/>
                <a:latin typeface="Times New Roman" panose="02020603050405020304" pitchFamily="18" charset="0"/>
                <a:ea typeface="Arial" panose="020B0604020202020204" pitchFamily="34" charset="0"/>
              </a:rPr>
              <a:t> [</a:t>
            </a:r>
            <a:r>
              <a:rPr lang="en-US" sz="1600" err="1">
                <a:effectLst/>
                <a:latin typeface="Times New Roman" panose="02020603050405020304" pitchFamily="18" charset="0"/>
                <a:ea typeface="Arial" panose="020B0604020202020204" pitchFamily="34" charset="0"/>
              </a:rPr>
              <a:t>ThS</a:t>
            </a:r>
            <a:r>
              <a:rPr lang="en-US" sz="1600">
                <a:effectLst/>
                <a:latin typeface="Times New Roman" panose="02020603050405020304" pitchFamily="18" charset="0"/>
                <a:ea typeface="Arial" panose="020B0604020202020204" pitchFamily="34" charset="0"/>
              </a:rPr>
              <a:t>] Võ Thành C</a:t>
            </a:r>
            <a:endParaRPr lang="en-US" sz="1600"/>
          </a:p>
        </p:txBody>
      </p:sp>
      <p:sp>
        <p:nvSpPr>
          <p:cNvPr id="19" name="TextBox 18">
            <a:extLst>
              <a:ext uri="{FF2B5EF4-FFF2-40B4-BE49-F238E27FC236}">
                <a16:creationId xmlns:a16="http://schemas.microsoft.com/office/drawing/2014/main" id="{E4DD453F-8932-B292-8DB6-B94728E45679}"/>
              </a:ext>
            </a:extLst>
          </p:cNvPr>
          <p:cNvSpPr txBox="1"/>
          <p:nvPr/>
        </p:nvSpPr>
        <p:spPr>
          <a:xfrm>
            <a:off x="8765357" y="3850269"/>
            <a:ext cx="6094428" cy="1525161"/>
          </a:xfrm>
          <a:prstGeom prst="rect">
            <a:avLst/>
          </a:prstGeom>
          <a:noFill/>
        </p:spPr>
        <p:txBody>
          <a:bodyPr wrap="square">
            <a:spAutoFit/>
          </a:bodyPr>
          <a:lstStyle/>
          <a:p>
            <a:pPr marL="0" marR="0">
              <a:lnSpc>
                <a:spcPct val="150000"/>
              </a:lnSpc>
              <a:spcBef>
                <a:spcPts val="0"/>
              </a:spcBef>
              <a:spcAft>
                <a:spcPts val="0"/>
              </a:spcAft>
            </a:pPr>
            <a:r>
              <a:rPr lang="en-US" sz="1600" i="1">
                <a:effectLst/>
                <a:latin typeface="Times New Roman" panose="02020603050405020304" pitchFamily="18" charset="0"/>
                <a:ea typeface="Arial" panose="020B0604020202020204" pitchFamily="34" charset="0"/>
              </a:rPr>
              <a:t>Sinh </a:t>
            </a:r>
            <a:r>
              <a:rPr lang="en-US" sz="1600" i="1" err="1">
                <a:effectLst/>
                <a:latin typeface="Times New Roman" panose="02020603050405020304" pitchFamily="18" charset="0"/>
                <a:ea typeface="Arial" panose="020B0604020202020204" pitchFamily="34" charset="0"/>
              </a:rPr>
              <a:t>viên</a:t>
            </a:r>
            <a:r>
              <a:rPr lang="en-US" sz="1600" i="1">
                <a:effectLst/>
                <a:latin typeface="Times New Roman" panose="02020603050405020304" pitchFamily="18" charset="0"/>
                <a:ea typeface="Arial" panose="020B0604020202020204" pitchFamily="34" charset="0"/>
              </a:rPr>
              <a:t> </a:t>
            </a:r>
            <a:r>
              <a:rPr lang="en-US" sz="1600" i="1" err="1">
                <a:effectLst/>
                <a:latin typeface="Times New Roman" panose="02020603050405020304" pitchFamily="18" charset="0"/>
                <a:ea typeface="Arial" panose="020B0604020202020204" pitchFamily="34" charset="0"/>
              </a:rPr>
              <a:t>thực</a:t>
            </a:r>
            <a:r>
              <a:rPr lang="en-US" sz="1600" i="1">
                <a:effectLst/>
                <a:latin typeface="Times New Roman" panose="02020603050405020304" pitchFamily="18" charset="0"/>
                <a:ea typeface="Arial" panose="020B0604020202020204" pitchFamily="34" charset="0"/>
              </a:rPr>
              <a:t> </a:t>
            </a:r>
            <a:r>
              <a:rPr lang="en-US" sz="1600" i="1" err="1">
                <a:effectLst/>
                <a:latin typeface="Times New Roman" panose="02020603050405020304" pitchFamily="18" charset="0"/>
                <a:ea typeface="Arial" panose="020B0604020202020204" pitchFamily="34" charset="0"/>
              </a:rPr>
              <a:t>hiện</a:t>
            </a:r>
            <a:r>
              <a:rPr lang="en-US" sz="1600" i="1">
                <a:effectLst/>
                <a:latin typeface="Times New Roman" panose="02020603050405020304" pitchFamily="18" charset="0"/>
                <a:ea typeface="Arial" panose="020B0604020202020204" pitchFamily="34" charset="0"/>
              </a:rPr>
              <a:t>:</a:t>
            </a:r>
            <a:endParaRPr lang="en-US" sz="160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US" sz="1600" err="1">
                <a:effectLst/>
                <a:latin typeface="Times New Roman" panose="02020603050405020304" pitchFamily="18" charset="0"/>
                <a:ea typeface="Arial" panose="020B0604020202020204" pitchFamily="34" charset="0"/>
              </a:rPr>
              <a:t>Họ</a:t>
            </a:r>
            <a:r>
              <a:rPr lang="en-US" sz="1600">
                <a:effectLst/>
                <a:latin typeface="Times New Roman" panose="02020603050405020304" pitchFamily="18" charset="0"/>
                <a:ea typeface="Arial" panose="020B0604020202020204" pitchFamily="34" charset="0"/>
              </a:rPr>
              <a:t> </a:t>
            </a:r>
            <a:r>
              <a:rPr lang="en-US" sz="1600" err="1">
                <a:effectLst/>
                <a:latin typeface="Times New Roman" panose="02020603050405020304" pitchFamily="18" charset="0"/>
                <a:ea typeface="Arial" panose="020B0604020202020204" pitchFamily="34" charset="0"/>
              </a:rPr>
              <a:t>tên</a:t>
            </a:r>
            <a:r>
              <a:rPr lang="en-US" sz="1600">
                <a:effectLst/>
                <a:latin typeface="Times New Roman" panose="02020603050405020304" pitchFamily="18" charset="0"/>
                <a:ea typeface="Arial" panose="020B0604020202020204" pitchFamily="34" charset="0"/>
              </a:rPr>
              <a:t>: </a:t>
            </a:r>
            <a:r>
              <a:rPr lang="en-US" sz="1600" err="1">
                <a:effectLst/>
                <a:latin typeface="Times New Roman" panose="02020603050405020304" pitchFamily="18" charset="0"/>
                <a:ea typeface="Arial" panose="020B0604020202020204" pitchFamily="34" charset="0"/>
              </a:rPr>
              <a:t>Nguyễn</a:t>
            </a:r>
            <a:r>
              <a:rPr lang="en-US" sz="1600">
                <a:effectLst/>
                <a:latin typeface="Times New Roman" panose="02020603050405020304" pitchFamily="18" charset="0"/>
                <a:ea typeface="Arial" panose="020B0604020202020204" pitchFamily="34" charset="0"/>
              </a:rPr>
              <a:t> Hoàng </a:t>
            </a:r>
            <a:r>
              <a:rPr lang="en-US" sz="1600" err="1">
                <a:effectLst/>
                <a:latin typeface="Times New Roman" panose="02020603050405020304" pitchFamily="18" charset="0"/>
                <a:ea typeface="Arial" panose="020B0604020202020204" pitchFamily="34" charset="0"/>
              </a:rPr>
              <a:t>Nhân</a:t>
            </a:r>
            <a:endParaRPr lang="en-US" sz="160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US" sz="1600">
                <a:effectLst/>
                <a:latin typeface="Times New Roman" panose="02020603050405020304" pitchFamily="18" charset="0"/>
                <a:ea typeface="Arial" panose="020B0604020202020204" pitchFamily="34" charset="0"/>
              </a:rPr>
              <a:t>MSSV: 110121071</a:t>
            </a:r>
            <a:br>
              <a:rPr lang="en-US" sz="1600">
                <a:effectLst/>
                <a:latin typeface="Times New Roman" panose="02020603050405020304" pitchFamily="18" charset="0"/>
                <a:ea typeface="Arial" panose="020B0604020202020204" pitchFamily="34" charset="0"/>
              </a:rPr>
            </a:br>
            <a:r>
              <a:rPr lang="en-US" sz="1600" err="1">
                <a:effectLst/>
                <a:latin typeface="Times New Roman" panose="02020603050405020304" pitchFamily="18" charset="0"/>
                <a:ea typeface="Arial" panose="020B0604020202020204" pitchFamily="34" charset="0"/>
              </a:rPr>
              <a:t>Lớp</a:t>
            </a:r>
            <a:r>
              <a:rPr lang="en-US" sz="1600">
                <a:effectLst/>
                <a:latin typeface="Times New Roman" panose="02020603050405020304" pitchFamily="18" charset="0"/>
                <a:ea typeface="Arial" panose="020B0604020202020204" pitchFamily="34" charset="0"/>
              </a:rPr>
              <a:t>: DA21TTA</a:t>
            </a:r>
            <a:endParaRPr lang="en-US" sz="1600">
              <a:effectLst/>
              <a:latin typeface="Arial" panose="020B0604020202020204" pitchFamily="34" charset="0"/>
              <a:ea typeface="Arial" panose="020B0604020202020204" pitchFamily="34" charset="0"/>
            </a:endParaRPr>
          </a:p>
        </p:txBody>
      </p:sp>
      <p:sp>
        <p:nvSpPr>
          <p:cNvPr id="21" name="TextBox 20">
            <a:extLst>
              <a:ext uri="{FF2B5EF4-FFF2-40B4-BE49-F238E27FC236}">
                <a16:creationId xmlns:a16="http://schemas.microsoft.com/office/drawing/2014/main" id="{47F8E38A-05DF-094E-91DC-B5DDBA02905A}"/>
              </a:ext>
            </a:extLst>
          </p:cNvPr>
          <p:cNvSpPr txBox="1"/>
          <p:nvPr/>
        </p:nvSpPr>
        <p:spPr>
          <a:xfrm>
            <a:off x="2837468" y="6193611"/>
            <a:ext cx="6655322" cy="457754"/>
          </a:xfrm>
          <a:prstGeom prst="rect">
            <a:avLst/>
          </a:prstGeom>
          <a:noFill/>
        </p:spPr>
        <p:txBody>
          <a:bodyPr wrap="square">
            <a:spAutoFit/>
          </a:bodyPr>
          <a:lstStyle/>
          <a:p>
            <a:pPr marL="0" marR="0" algn="ctr">
              <a:lnSpc>
                <a:spcPct val="150000"/>
              </a:lnSpc>
              <a:spcBef>
                <a:spcPts val="0"/>
              </a:spcBef>
              <a:spcAft>
                <a:spcPts val="0"/>
              </a:spcAft>
            </a:pPr>
            <a:r>
              <a:rPr lang="vi-VN" sz="1800" b="1" i="1">
                <a:effectLst/>
                <a:latin typeface="Times New Roman" panose="02020603050405020304" pitchFamily="18" charset="0"/>
                <a:ea typeface="Arial" panose="020B0604020202020204" pitchFamily="34" charset="0"/>
              </a:rPr>
              <a:t>Trà Vinh,  tháng</a:t>
            </a:r>
            <a:r>
              <a:rPr lang="en-US" sz="1800" b="1" i="1">
                <a:effectLst/>
                <a:latin typeface="Times New Roman" panose="02020603050405020304" pitchFamily="18" charset="0"/>
                <a:ea typeface="Arial" panose="020B0604020202020204" pitchFamily="34" charset="0"/>
              </a:rPr>
              <a:t> 01 </a:t>
            </a:r>
            <a:r>
              <a:rPr lang="vi-VN" sz="1800" b="1" i="1">
                <a:effectLst/>
                <a:latin typeface="Times New Roman" panose="02020603050405020304" pitchFamily="18" charset="0"/>
                <a:ea typeface="Arial" panose="020B0604020202020204" pitchFamily="34" charset="0"/>
              </a:rPr>
              <a:t>năm</a:t>
            </a:r>
            <a:r>
              <a:rPr lang="en-US" sz="1800" b="1" i="1">
                <a:effectLst/>
                <a:latin typeface="Times New Roman" panose="02020603050405020304" pitchFamily="18" charset="0"/>
                <a:ea typeface="Arial" panose="020B0604020202020204" pitchFamily="34" charset="0"/>
              </a:rPr>
              <a:t> 2024</a:t>
            </a:r>
            <a:endParaRPr lang="en-US" sz="1400">
              <a:effectLst/>
              <a:latin typeface="Arial" panose="020B0604020202020204" pitchFamily="34" charset="0"/>
              <a:ea typeface="Arial" panose="020B0604020202020204" pitchFamily="34" charset="0"/>
            </a:endParaRPr>
          </a:p>
        </p:txBody>
      </p:sp>
      <p:sp>
        <p:nvSpPr>
          <p:cNvPr id="23" name="Slide Number Placeholder 22">
            <a:extLst>
              <a:ext uri="{FF2B5EF4-FFF2-40B4-BE49-F238E27FC236}">
                <a16:creationId xmlns:a16="http://schemas.microsoft.com/office/drawing/2014/main" id="{AB713AC4-ADBE-03D1-EC07-DA8260AD334A}"/>
              </a:ext>
            </a:extLst>
          </p:cNvPr>
          <p:cNvSpPr>
            <a:spLocks noGrp="1"/>
          </p:cNvSpPr>
          <p:nvPr>
            <p:ph type="sldNum" sz="quarter" idx="12"/>
          </p:nvPr>
        </p:nvSpPr>
        <p:spPr/>
        <p:txBody>
          <a:bodyPr/>
          <a:lstStyle/>
          <a:p>
            <a:fld id="{D16EA1EE-1AB6-40C4-ADCB-7B395AD295B2}" type="slidenum">
              <a:rPr lang="en-US" smtClean="0"/>
              <a:t>1</a:t>
            </a:fld>
            <a:endParaRPr lang="en-US"/>
          </a:p>
        </p:txBody>
      </p:sp>
      <p:sp>
        <p:nvSpPr>
          <p:cNvPr id="2" name="Rectangle 1">
            <a:extLst>
              <a:ext uri="{FF2B5EF4-FFF2-40B4-BE49-F238E27FC236}">
                <a16:creationId xmlns:a16="http://schemas.microsoft.com/office/drawing/2014/main" id="{3454AD17-885E-15B3-6E9E-698875D6A6B3}"/>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22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7B004-233D-F213-D0E1-7C08A1896F29}"/>
              </a:ext>
            </a:extLst>
          </p:cNvPr>
          <p:cNvSpPr>
            <a:spLocks noGrp="1"/>
          </p:cNvSpPr>
          <p:nvPr>
            <p:ph type="sldNum" sz="quarter" idx="12"/>
          </p:nvPr>
        </p:nvSpPr>
        <p:spPr/>
        <p:txBody>
          <a:bodyPr/>
          <a:lstStyle/>
          <a:p>
            <a:fld id="{D16EA1EE-1AB6-40C4-ADCB-7B395AD295B2}" type="slidenum">
              <a:rPr lang="en-US" smtClean="0"/>
              <a:t>10</a:t>
            </a:fld>
            <a:endParaRPr lang="en-US"/>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3FB8F4F6-CCB0-7AE1-ED13-BA30E518B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14" name="TextBox 13">
            <a:extLst>
              <a:ext uri="{FF2B5EF4-FFF2-40B4-BE49-F238E27FC236}">
                <a16:creationId xmlns:a16="http://schemas.microsoft.com/office/drawing/2014/main" id="{5753DD64-08DC-CC1C-802A-96A6D59DC419}"/>
              </a:ext>
            </a:extLst>
          </p:cNvPr>
          <p:cNvSpPr txBox="1"/>
          <p:nvPr/>
        </p:nvSpPr>
        <p:spPr>
          <a:xfrm>
            <a:off x="1148708" y="1123159"/>
            <a:ext cx="7461892"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Đóng vai trò lưu trữ lưu trữ và quản lý thông tin sản phẩm, khách hàng,…</a:t>
            </a:r>
          </a:p>
        </p:txBody>
      </p:sp>
      <p:sp>
        <p:nvSpPr>
          <p:cNvPr id="2" name="TextBox 1">
            <a:extLst>
              <a:ext uri="{FF2B5EF4-FFF2-40B4-BE49-F238E27FC236}">
                <a16:creationId xmlns:a16="http://schemas.microsoft.com/office/drawing/2014/main" id="{F9B8A203-8720-B02B-F164-E9595F3EE792}"/>
              </a:ext>
            </a:extLst>
          </p:cNvPr>
          <p:cNvSpPr txBox="1"/>
          <p:nvPr/>
        </p:nvSpPr>
        <p:spPr>
          <a:xfrm>
            <a:off x="1148708" y="250085"/>
            <a:ext cx="5386613" cy="920252"/>
          </a:xfrm>
          <a:prstGeom prst="rect">
            <a:avLst/>
          </a:prstGeom>
          <a:noFill/>
        </p:spPr>
        <p:txBody>
          <a:bodyPr wrap="square">
            <a:spAutoFit/>
          </a:bodyPr>
          <a:lstStyle/>
          <a:p>
            <a:pPr marR="0">
              <a:lnSpc>
                <a:spcPct val="150000"/>
              </a:lnSpc>
              <a:spcBef>
                <a:spcPts val="0"/>
              </a:spcBef>
              <a:spcAft>
                <a:spcPts val="0"/>
              </a:spcAft>
            </a:pPr>
            <a:r>
              <a:rPr lang="en-US" sz="4000" b="1">
                <a:solidFill>
                  <a:srgbClr val="000000"/>
                </a:solidFill>
                <a:effectLst/>
                <a:latin typeface="Calibri" panose="020F0502020204030204" pitchFamily="34" charset="0"/>
                <a:ea typeface="Calibri" panose="020F0502020204030204" pitchFamily="34" charset="0"/>
                <a:cs typeface="Calibri" panose="020F0502020204030204" pitchFamily="34" charset="0"/>
              </a:rPr>
              <a:t>MySQL</a:t>
            </a:r>
            <a:endParaRPr lang="en-US" sz="4000">
              <a:effectLst/>
              <a:latin typeface="Calibri" panose="020F0502020204030204" pitchFamily="34" charset="0"/>
              <a:ea typeface="Calibri" panose="020F0502020204030204" pitchFamily="34" charset="0"/>
              <a:cs typeface="Calibri" panose="020F0502020204030204" pitchFamily="34" charset="0"/>
            </a:endParaRPr>
          </a:p>
        </p:txBody>
      </p:sp>
      <p:pic>
        <p:nvPicPr>
          <p:cNvPr id="7172" name="Picture 4" descr="Database DB icon PNG and SVG Vector Free Download">
            <a:extLst>
              <a:ext uri="{FF2B5EF4-FFF2-40B4-BE49-F238E27FC236}">
                <a16:creationId xmlns:a16="http://schemas.microsoft.com/office/drawing/2014/main" id="{1281EAC4-38BA-0639-3CAF-637C55306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66" y="395253"/>
            <a:ext cx="733430" cy="888026"/>
          </a:xfrm>
          <a:prstGeom prst="rect">
            <a:avLst/>
          </a:prstGeom>
          <a:noFill/>
          <a:effectLst>
            <a:outerShdw blurRad="50800" dist="50800" dir="5400000" algn="ctr" rotWithShape="0">
              <a:schemeClr val="accent1">
                <a:lumMod val="50000"/>
              </a:scheme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45C207-06BF-7A97-41DE-DACE999F6B69}"/>
              </a:ext>
            </a:extLst>
          </p:cNvPr>
          <p:cNvSpPr txBox="1"/>
          <p:nvPr/>
        </p:nvSpPr>
        <p:spPr>
          <a:xfrm>
            <a:off x="1148707" y="2262883"/>
            <a:ext cx="5386613" cy="920252"/>
          </a:xfrm>
          <a:prstGeom prst="rect">
            <a:avLst/>
          </a:prstGeom>
          <a:noFill/>
        </p:spPr>
        <p:txBody>
          <a:bodyPr wrap="square">
            <a:spAutoFit/>
          </a:bodyPr>
          <a:lstStyle/>
          <a:p>
            <a:pPr marR="0">
              <a:lnSpc>
                <a:spcPct val="150000"/>
              </a:lnSpc>
              <a:spcBef>
                <a:spcPts val="0"/>
              </a:spcBef>
              <a:spcAft>
                <a:spcPts val="0"/>
              </a:spcAft>
            </a:pPr>
            <a:r>
              <a:rPr lang="en-US" sz="4000" b="1">
                <a:solidFill>
                  <a:srgbClr val="000000"/>
                </a:solidFill>
                <a:latin typeface="Calibri" panose="020F0502020204030204" pitchFamily="34" charset="0"/>
                <a:ea typeface="Calibri" panose="020F0502020204030204" pitchFamily="34" charset="0"/>
                <a:cs typeface="Calibri" panose="020F0502020204030204" pitchFamily="34" charset="0"/>
              </a:rPr>
              <a:t>Backend</a:t>
            </a:r>
            <a:endParaRPr lang="en-US" sz="400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F78C0A1-4BC7-A6F1-96F8-2345E076B46A}"/>
              </a:ext>
            </a:extLst>
          </p:cNvPr>
          <p:cNvSpPr txBox="1"/>
          <p:nvPr/>
        </p:nvSpPr>
        <p:spPr>
          <a:xfrm>
            <a:off x="1148707" y="3102102"/>
            <a:ext cx="7461892"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Tạo giao diện quản trị viên, tương tác với MySQL để truy vấn cập nhật dữ liệu.</a:t>
            </a:r>
          </a:p>
        </p:txBody>
      </p:sp>
      <p:pic>
        <p:nvPicPr>
          <p:cNvPr id="7174" name="Picture 6" descr="Backend Icons - Free SVG &amp; PNG Backend Images - Noun Project">
            <a:extLst>
              <a:ext uri="{FF2B5EF4-FFF2-40B4-BE49-F238E27FC236}">
                <a16:creationId xmlns:a16="http://schemas.microsoft.com/office/drawing/2014/main" id="{F4012878-5015-232B-D892-1A5756AA4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243" y="2331424"/>
            <a:ext cx="851711" cy="851711"/>
          </a:xfrm>
          <a:prstGeom prst="rect">
            <a:avLst/>
          </a:prstGeom>
          <a:noFill/>
          <a:effectLst>
            <a:outerShdw blurRad="50800" dist="50800" dir="5400000" algn="ctr" rotWithShape="0">
              <a:schemeClr val="accent1">
                <a:lumMod val="50000"/>
              </a:scheme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A0D483B-882E-53BE-312F-A46DA8BA4398}"/>
              </a:ext>
            </a:extLst>
          </p:cNvPr>
          <p:cNvSpPr txBox="1"/>
          <p:nvPr/>
        </p:nvSpPr>
        <p:spPr>
          <a:xfrm>
            <a:off x="1148707" y="4196977"/>
            <a:ext cx="5386613" cy="920252"/>
          </a:xfrm>
          <a:prstGeom prst="rect">
            <a:avLst/>
          </a:prstGeom>
          <a:noFill/>
        </p:spPr>
        <p:txBody>
          <a:bodyPr wrap="square">
            <a:spAutoFit/>
          </a:bodyPr>
          <a:lstStyle/>
          <a:p>
            <a:pPr marR="0">
              <a:lnSpc>
                <a:spcPct val="150000"/>
              </a:lnSpc>
              <a:spcBef>
                <a:spcPts val="0"/>
              </a:spcBef>
              <a:spcAft>
                <a:spcPts val="0"/>
              </a:spcAft>
            </a:pPr>
            <a:r>
              <a:rPr lang="en-US" sz="4000" b="1">
                <a:solidFill>
                  <a:srgbClr val="000000"/>
                </a:solidFill>
                <a:latin typeface="Calibri" panose="020F0502020204030204" pitchFamily="34" charset="0"/>
                <a:ea typeface="Calibri" panose="020F0502020204030204" pitchFamily="34" charset="0"/>
                <a:cs typeface="Calibri" panose="020F0502020204030204" pitchFamily="34" charset="0"/>
              </a:rPr>
              <a:t>Frontend</a:t>
            </a:r>
            <a:endParaRPr lang="en-US" sz="4000">
              <a:effectLst/>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C9B6DA8B-BBE1-F381-B0E6-D7A4B68DAF0A}"/>
              </a:ext>
            </a:extLst>
          </p:cNvPr>
          <p:cNvSpPr txBox="1"/>
          <p:nvPr/>
        </p:nvSpPr>
        <p:spPr>
          <a:xfrm>
            <a:off x="1148707" y="5036196"/>
            <a:ext cx="7461892" cy="954107"/>
          </a:xfrm>
          <a:prstGeom prst="rect">
            <a:avLst/>
          </a:prstGeom>
          <a:noFill/>
        </p:spPr>
        <p:txBody>
          <a:bodyPr wrap="square" rtlCol="0">
            <a:spAutoFit/>
          </a:bodyPr>
          <a:lstStyle/>
          <a:p>
            <a:r>
              <a:rPr lang="en-US" sz="2800">
                <a:latin typeface="Calibri" panose="020F0502020204030204" pitchFamily="34" charset="0"/>
                <a:ea typeface="Calibri" panose="020F0502020204030204" pitchFamily="34" charset="0"/>
                <a:cs typeface="Calibri" panose="020F0502020204030204" pitchFamily="34" charset="0"/>
              </a:rPr>
              <a:t>Xây dựng giao diện người dùng: trang chủ, chi tiết sản phẩm, mua hàng,…</a:t>
            </a:r>
          </a:p>
        </p:txBody>
      </p:sp>
      <p:pic>
        <p:nvPicPr>
          <p:cNvPr id="7176" name="Picture 8" descr="Frontend Development Icon Style 12854443 Vector Art at Vecteezy">
            <a:extLst>
              <a:ext uri="{FF2B5EF4-FFF2-40B4-BE49-F238E27FC236}">
                <a16:creationId xmlns:a16="http://schemas.microsoft.com/office/drawing/2014/main" id="{8BEF9854-5BA2-ADEF-CDED-DA96F91E8C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126" y="4391399"/>
            <a:ext cx="851711" cy="851711"/>
          </a:xfrm>
          <a:prstGeom prst="rect">
            <a:avLst/>
          </a:prstGeom>
          <a:noFill/>
          <a:effectLst>
            <a:outerShdw blurRad="50800" dist="50800" dir="5400000" algn="ctr" rotWithShape="0">
              <a:schemeClr val="accent1">
                <a:lumMod val="50000"/>
              </a:schemeClr>
            </a:outerShdw>
          </a:effectLst>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6320D64-25C0-9D2B-24DC-BABB16A70ABA}"/>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492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11</a:t>
            </a:fld>
            <a:endParaRPr lang="en-US" b="1"/>
          </a:p>
        </p:txBody>
      </p:sp>
      <p:sp>
        <p:nvSpPr>
          <p:cNvPr id="2" name="TextBox 1">
            <a:extLst>
              <a:ext uri="{FF2B5EF4-FFF2-40B4-BE49-F238E27FC236}">
                <a16:creationId xmlns:a16="http://schemas.microsoft.com/office/drawing/2014/main" id="{B2E3BEF7-9625-ED7A-2B82-B9374481B390}"/>
              </a:ext>
            </a:extLst>
          </p:cNvPr>
          <p:cNvSpPr txBox="1"/>
          <p:nvPr/>
        </p:nvSpPr>
        <p:spPr>
          <a:xfrm>
            <a:off x="157316" y="2968874"/>
            <a:ext cx="11867536" cy="1127232"/>
          </a:xfrm>
          <a:prstGeom prst="rect">
            <a:avLst/>
          </a:prstGeom>
          <a:noFill/>
        </p:spPr>
        <p:txBody>
          <a:bodyPr wrap="square">
            <a:spAutoFit/>
          </a:bodyPr>
          <a:lstStyle/>
          <a:p>
            <a:pPr marR="0" algn="ctr">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THỰC HIỆN HÓA NGHIÊN CỨU</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B0E5AD0-5459-B53A-68F4-ADA1A933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pic>
        <p:nvPicPr>
          <p:cNvPr id="8194" name="Picture 2" descr="Performance Icons - Free SVG &amp; PNG Performance Images - Noun Project">
            <a:extLst>
              <a:ext uri="{FF2B5EF4-FFF2-40B4-BE49-F238E27FC236}">
                <a16:creationId xmlns:a16="http://schemas.microsoft.com/office/drawing/2014/main" id="{C40773FD-7E01-89ED-FB58-5B1BF57A1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23" y="78552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2005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Slide Number Placeholder 11">
            <a:extLst>
              <a:ext uri="{FF2B5EF4-FFF2-40B4-BE49-F238E27FC236}">
                <a16:creationId xmlns:a16="http://schemas.microsoft.com/office/drawing/2014/main" id="{D9D3BFCE-5A12-AB92-F2A3-CD4E0E23EEF7}"/>
              </a:ext>
            </a:extLst>
          </p:cNvPr>
          <p:cNvSpPr>
            <a:spLocks noGrp="1"/>
          </p:cNvSpPr>
          <p:nvPr>
            <p:ph type="sldNum" sz="quarter" idx="12"/>
          </p:nvPr>
        </p:nvSpPr>
        <p:spPr/>
        <p:txBody>
          <a:bodyPr/>
          <a:lstStyle/>
          <a:p>
            <a:fld id="{D16EA1EE-1AB6-40C4-ADCB-7B395AD295B2}" type="slidenum">
              <a:rPr lang="en-US" smtClean="0"/>
              <a:t>12</a:t>
            </a:fld>
            <a:endParaRPr lang="en-US"/>
          </a:p>
        </p:txBody>
      </p:sp>
      <p:pic>
        <p:nvPicPr>
          <p:cNvPr id="9218" name="Picture 2" descr="Smartphone icon">
            <a:extLst>
              <a:ext uri="{FF2B5EF4-FFF2-40B4-BE49-F238E27FC236}">
                <a16:creationId xmlns:a16="http://schemas.microsoft.com/office/drawing/2014/main" id="{BD45CEF9-48C8-AF00-AC98-A6A4E65284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3" y="1184219"/>
            <a:ext cx="2762865" cy="27628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C11FED7-4509-F5C0-EF52-14D018D56C88}"/>
              </a:ext>
            </a:extLst>
          </p:cNvPr>
          <p:cNvSpPr/>
          <p:nvPr/>
        </p:nvSpPr>
        <p:spPr>
          <a:xfrm>
            <a:off x="688240" y="1501310"/>
            <a:ext cx="1322448" cy="2105934"/>
          </a:xfrm>
          <a:prstGeom prst="rect">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252CA2-E041-267E-E2B1-58D957E4D605}"/>
              </a:ext>
            </a:extLst>
          </p:cNvPr>
          <p:cNvSpPr txBox="1"/>
          <p:nvPr/>
        </p:nvSpPr>
        <p:spPr>
          <a:xfrm>
            <a:off x="523575" y="4048574"/>
            <a:ext cx="1799303" cy="671851"/>
          </a:xfrm>
          <a:prstGeom prst="rect">
            <a:avLst/>
          </a:prstGeom>
          <a:noFill/>
        </p:spPr>
        <p:txBody>
          <a:bodyPr wrap="square">
            <a:spAutoFit/>
          </a:bodyPr>
          <a:lstStyle/>
          <a:p>
            <a:pPr marR="0">
              <a:lnSpc>
                <a:spcPct val="150000"/>
              </a:lnSpc>
              <a:spcBef>
                <a:spcPts val="0"/>
              </a:spcBef>
              <a:spcAft>
                <a:spcPts val="0"/>
              </a:spcAft>
            </a:pPr>
            <a:r>
              <a:rPr lang="en-US" sz="2800" b="1">
                <a:solidFill>
                  <a:srgbClr val="000000"/>
                </a:solidFill>
                <a:latin typeface="Calibri" panose="020F0502020204030204" pitchFamily="34" charset="0"/>
                <a:ea typeface="Calibri" panose="020F0502020204030204" pitchFamily="34" charset="0"/>
                <a:cs typeface="Calibri" panose="020F0502020204030204" pitchFamily="34" charset="0"/>
              </a:rPr>
              <a:t>KẾ HOẠCH</a:t>
            </a:r>
            <a:endParaRPr lang="en-US" sz="2800">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49BC12A8-F082-CBD0-EFE9-36248236E255}"/>
              </a:ext>
            </a:extLst>
          </p:cNvPr>
          <p:cNvSpPr txBox="1"/>
          <p:nvPr/>
        </p:nvSpPr>
        <p:spPr>
          <a:xfrm>
            <a:off x="432620" y="4820685"/>
            <a:ext cx="2330245" cy="1569660"/>
          </a:xfrm>
          <a:prstGeom prst="rect">
            <a:avLst/>
          </a:prstGeom>
          <a:noFill/>
        </p:spPr>
        <p:txBody>
          <a:bodyPr wrap="square">
            <a:spAutoFit/>
          </a:bodyPr>
          <a:lstStyle/>
          <a:p>
            <a:pPr marR="0">
              <a:spcBef>
                <a:spcPts val="0"/>
              </a:spcBef>
              <a:spcAft>
                <a:spcPts val="0"/>
              </a:spcAft>
            </a:pPr>
            <a:r>
              <a:rPr lang="en-US" sz="2400">
                <a:effectLst/>
                <a:latin typeface="Calibri" panose="020F0502020204030204" pitchFamily="34" charset="0"/>
                <a:ea typeface="Calibri" panose="020F0502020204030204" pitchFamily="34" charset="0"/>
                <a:cs typeface="Calibri" panose="020F0502020204030204" pitchFamily="34" charset="0"/>
              </a:rPr>
              <a:t>Sắp xếp thời gian, vẽ mô hình bài toán, thiết kế cơ sở dữ liệu</a:t>
            </a:r>
          </a:p>
        </p:txBody>
      </p:sp>
      <p:sp>
        <p:nvSpPr>
          <p:cNvPr id="16" name="Rectangle 15">
            <a:extLst>
              <a:ext uri="{FF2B5EF4-FFF2-40B4-BE49-F238E27FC236}">
                <a16:creationId xmlns:a16="http://schemas.microsoft.com/office/drawing/2014/main" id="{65CB30E2-5D7A-6E65-12FB-7346DE4C6C66}"/>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descr="Smartphone icon">
            <a:extLst>
              <a:ext uri="{FF2B5EF4-FFF2-40B4-BE49-F238E27FC236}">
                <a16:creationId xmlns:a16="http://schemas.microsoft.com/office/drawing/2014/main" id="{E8D50024-EC38-DD0E-BAC2-5545B5EE3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0225" y="1184219"/>
            <a:ext cx="2762865" cy="276286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FBE3AC5-60FE-FCBD-3EA6-35DDB575C003}"/>
              </a:ext>
            </a:extLst>
          </p:cNvPr>
          <p:cNvSpPr/>
          <p:nvPr/>
        </p:nvSpPr>
        <p:spPr>
          <a:xfrm>
            <a:off x="3047959" y="1501310"/>
            <a:ext cx="1317565" cy="2105934"/>
          </a:xfrm>
          <a:prstGeom prst="rect">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69F5FDB-FBE7-9C78-9BB7-09F8DBAA5534}"/>
              </a:ext>
            </a:extLst>
          </p:cNvPr>
          <p:cNvSpPr txBox="1"/>
          <p:nvPr/>
        </p:nvSpPr>
        <p:spPr>
          <a:xfrm>
            <a:off x="2937411" y="4039019"/>
            <a:ext cx="1799303" cy="671851"/>
          </a:xfrm>
          <a:prstGeom prst="rect">
            <a:avLst/>
          </a:prstGeom>
          <a:noFill/>
        </p:spPr>
        <p:txBody>
          <a:bodyPr wrap="square">
            <a:spAutoFit/>
          </a:bodyPr>
          <a:lstStyle/>
          <a:p>
            <a:pPr marR="0">
              <a:lnSpc>
                <a:spcPct val="150000"/>
              </a:lnSpc>
              <a:spcBef>
                <a:spcPts val="0"/>
              </a:spcBef>
              <a:spcAft>
                <a:spcPts val="0"/>
              </a:spcAft>
            </a:pPr>
            <a:r>
              <a:rPr lang="en-US" sz="2800" b="1">
                <a:solidFill>
                  <a:srgbClr val="000000"/>
                </a:solidFill>
                <a:effectLst/>
                <a:latin typeface="Calibri" panose="020F0502020204030204" pitchFamily="34" charset="0"/>
                <a:ea typeface="Calibri" panose="020F0502020204030204" pitchFamily="34" charset="0"/>
                <a:cs typeface="Calibri" panose="020F0502020204030204" pitchFamily="34" charset="0"/>
              </a:rPr>
              <a:t>TÌM HIỂU</a:t>
            </a:r>
            <a:endParaRPr lang="en-US" sz="2800">
              <a:effectLst/>
              <a:latin typeface="Calibri" panose="020F0502020204030204" pitchFamily="34" charset="0"/>
              <a:ea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25E308FD-30C3-F303-BF2F-A04453E4C539}"/>
              </a:ext>
            </a:extLst>
          </p:cNvPr>
          <p:cNvSpPr txBox="1"/>
          <p:nvPr/>
        </p:nvSpPr>
        <p:spPr>
          <a:xfrm>
            <a:off x="2797288" y="4820685"/>
            <a:ext cx="2330245" cy="1938992"/>
          </a:xfrm>
          <a:prstGeom prst="rect">
            <a:avLst/>
          </a:prstGeom>
          <a:noFill/>
        </p:spPr>
        <p:txBody>
          <a:bodyPr wrap="square">
            <a:spAutoFit/>
          </a:bodyPr>
          <a:lstStyle/>
          <a:p>
            <a:pPr marR="0">
              <a:spcBef>
                <a:spcPts val="0"/>
              </a:spcBef>
              <a:spcAft>
                <a:spcPts val="0"/>
              </a:spcAft>
            </a:pPr>
            <a:r>
              <a:rPr lang="en-US" sz="2400">
                <a:latin typeface="Calibri" panose="020F0502020204030204" pitchFamily="34" charset="0"/>
                <a:ea typeface="Calibri" panose="020F0502020204030204" pitchFamily="34" charset="0"/>
                <a:cs typeface="Calibri" panose="020F0502020204030204" pitchFamily="34" charset="0"/>
              </a:rPr>
              <a:t>Tham khảo giao diện web khác, học Reactjs, Node, Docker, MySQL,…</a:t>
            </a:r>
            <a:endParaRPr lang="en-US" sz="2400">
              <a:effectLst/>
              <a:latin typeface="Calibri" panose="020F0502020204030204" pitchFamily="34" charset="0"/>
              <a:ea typeface="Calibri" panose="020F0502020204030204" pitchFamily="34" charset="0"/>
              <a:cs typeface="Calibri" panose="020F0502020204030204" pitchFamily="34" charset="0"/>
            </a:endParaRPr>
          </a:p>
        </p:txBody>
      </p:sp>
      <p:pic>
        <p:nvPicPr>
          <p:cNvPr id="24" name="Picture 2" descr="Smartphone icon">
            <a:extLst>
              <a:ext uri="{FF2B5EF4-FFF2-40B4-BE49-F238E27FC236}">
                <a16:creationId xmlns:a16="http://schemas.microsoft.com/office/drawing/2014/main" id="{94D6844F-9AC5-E306-19A1-BFD0FA779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061" y="1171928"/>
            <a:ext cx="2762865" cy="276286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DDE2A071-16FC-50CF-6CF6-A565D073186B}"/>
              </a:ext>
            </a:extLst>
          </p:cNvPr>
          <p:cNvSpPr/>
          <p:nvPr/>
        </p:nvSpPr>
        <p:spPr>
          <a:xfrm>
            <a:off x="5412627" y="1489019"/>
            <a:ext cx="1307733" cy="2105934"/>
          </a:xfrm>
          <a:prstGeom prst="rect">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9A0E994F-5882-2587-D106-1073A19E0ECF}"/>
              </a:ext>
            </a:extLst>
          </p:cNvPr>
          <p:cNvSpPr txBox="1"/>
          <p:nvPr/>
        </p:nvSpPr>
        <p:spPr>
          <a:xfrm>
            <a:off x="5193933" y="4041475"/>
            <a:ext cx="1922205" cy="671851"/>
          </a:xfrm>
          <a:prstGeom prst="rect">
            <a:avLst/>
          </a:prstGeom>
          <a:noFill/>
        </p:spPr>
        <p:txBody>
          <a:bodyPr wrap="square">
            <a:spAutoFit/>
          </a:bodyPr>
          <a:lstStyle/>
          <a:p>
            <a:pPr marR="0">
              <a:lnSpc>
                <a:spcPct val="150000"/>
              </a:lnSpc>
              <a:spcBef>
                <a:spcPts val="0"/>
              </a:spcBef>
              <a:spcAft>
                <a:spcPts val="0"/>
              </a:spcAft>
            </a:pPr>
            <a:r>
              <a:rPr lang="en-US" sz="2800" b="1">
                <a:solidFill>
                  <a:srgbClr val="000000"/>
                </a:solidFill>
                <a:latin typeface="Calibri" panose="020F0502020204030204" pitchFamily="34" charset="0"/>
                <a:ea typeface="Calibri" panose="020F0502020204030204" pitchFamily="34" charset="0"/>
                <a:cs typeface="Calibri" panose="020F0502020204030204" pitchFamily="34" charset="0"/>
              </a:rPr>
              <a:t>TRIỂN KHAI</a:t>
            </a:r>
            <a:endParaRPr lang="en-US" sz="2800">
              <a:effectLst/>
              <a:latin typeface="Calibri" panose="020F0502020204030204" pitchFamily="34" charset="0"/>
              <a:ea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13D2A9E7-590C-EE43-29F8-931A047D03CD}"/>
              </a:ext>
            </a:extLst>
          </p:cNvPr>
          <p:cNvSpPr txBox="1"/>
          <p:nvPr/>
        </p:nvSpPr>
        <p:spPr>
          <a:xfrm>
            <a:off x="5152124" y="4808394"/>
            <a:ext cx="2330245" cy="1200329"/>
          </a:xfrm>
          <a:prstGeom prst="rect">
            <a:avLst/>
          </a:prstGeom>
          <a:noFill/>
        </p:spPr>
        <p:txBody>
          <a:bodyPr wrap="square">
            <a:spAutoFit/>
          </a:bodyPr>
          <a:lstStyle/>
          <a:p>
            <a:pPr marR="0">
              <a:spcBef>
                <a:spcPts val="0"/>
              </a:spcBef>
              <a:spcAft>
                <a:spcPts val="0"/>
              </a:spcAft>
            </a:pPr>
            <a:r>
              <a:rPr lang="en-US" sz="2400">
                <a:effectLst/>
                <a:latin typeface="Calibri" panose="020F0502020204030204" pitchFamily="34" charset="0"/>
                <a:ea typeface="Calibri" panose="020F0502020204030204" pitchFamily="34" charset="0"/>
                <a:cs typeface="Calibri" panose="020F0502020204030204" pitchFamily="34" charset="0"/>
              </a:rPr>
              <a:t>Thiết kế giao diện quản trị viên, người dùng</a:t>
            </a:r>
          </a:p>
        </p:txBody>
      </p:sp>
      <p:pic>
        <p:nvPicPr>
          <p:cNvPr id="28" name="Picture 2" descr="Smartphone icon">
            <a:extLst>
              <a:ext uri="{FF2B5EF4-FFF2-40B4-BE49-F238E27FC236}">
                <a16:creationId xmlns:a16="http://schemas.microsoft.com/office/drawing/2014/main" id="{880CC736-444E-E1E8-22ED-3B35C5E035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4299" y="1181760"/>
            <a:ext cx="2762865" cy="2762865"/>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633D5EE5-F028-4BDF-B700-AF49E8A4678D}"/>
              </a:ext>
            </a:extLst>
          </p:cNvPr>
          <p:cNvSpPr/>
          <p:nvPr/>
        </p:nvSpPr>
        <p:spPr>
          <a:xfrm>
            <a:off x="7801866" y="1498851"/>
            <a:ext cx="1307732" cy="2105934"/>
          </a:xfrm>
          <a:prstGeom prst="rect">
            <a:avLst/>
          </a:prstGeom>
          <a:blipFill>
            <a:blip r:embed="rId6"/>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FD9129B-B7F4-074A-54C6-22E947950BF5}"/>
              </a:ext>
            </a:extLst>
          </p:cNvPr>
          <p:cNvSpPr txBox="1"/>
          <p:nvPr/>
        </p:nvSpPr>
        <p:spPr>
          <a:xfrm>
            <a:off x="7664275" y="4039019"/>
            <a:ext cx="1799303" cy="671851"/>
          </a:xfrm>
          <a:prstGeom prst="rect">
            <a:avLst/>
          </a:prstGeom>
          <a:noFill/>
        </p:spPr>
        <p:txBody>
          <a:bodyPr wrap="square">
            <a:spAutoFit/>
          </a:bodyPr>
          <a:lstStyle/>
          <a:p>
            <a:pPr marR="0">
              <a:lnSpc>
                <a:spcPct val="150000"/>
              </a:lnSpc>
              <a:spcBef>
                <a:spcPts val="0"/>
              </a:spcBef>
              <a:spcAft>
                <a:spcPts val="0"/>
              </a:spcAft>
            </a:pPr>
            <a:r>
              <a:rPr lang="en-US" sz="2800" b="1">
                <a:solidFill>
                  <a:srgbClr val="000000"/>
                </a:solidFill>
                <a:latin typeface="Calibri" panose="020F0502020204030204" pitchFamily="34" charset="0"/>
                <a:ea typeface="Calibri" panose="020F0502020204030204" pitchFamily="34" charset="0"/>
                <a:cs typeface="Calibri" panose="020F0502020204030204" pitchFamily="34" charset="0"/>
              </a:rPr>
              <a:t>KIỂM THỬ</a:t>
            </a:r>
            <a:endParaRPr lang="en-US" sz="2800">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D43D8A7C-5B55-0D5F-C492-2822EBA2C2C2}"/>
              </a:ext>
            </a:extLst>
          </p:cNvPr>
          <p:cNvSpPr txBox="1"/>
          <p:nvPr/>
        </p:nvSpPr>
        <p:spPr>
          <a:xfrm>
            <a:off x="7541362" y="4818226"/>
            <a:ext cx="2330245" cy="1200329"/>
          </a:xfrm>
          <a:prstGeom prst="rect">
            <a:avLst/>
          </a:prstGeom>
          <a:noFill/>
        </p:spPr>
        <p:txBody>
          <a:bodyPr wrap="square">
            <a:spAutoFit/>
          </a:bodyPr>
          <a:lstStyle/>
          <a:p>
            <a:pPr marR="0">
              <a:spcBef>
                <a:spcPts val="0"/>
              </a:spcBef>
              <a:spcAft>
                <a:spcPts val="0"/>
              </a:spcAft>
            </a:pPr>
            <a:r>
              <a:rPr lang="en-US" sz="2400">
                <a:effectLst/>
                <a:latin typeface="Calibri" panose="020F0502020204030204" pitchFamily="34" charset="0"/>
                <a:ea typeface="Calibri" panose="020F0502020204030204" pitchFamily="34" charset="0"/>
                <a:cs typeface="Calibri" panose="020F0502020204030204" pitchFamily="34" charset="0"/>
              </a:rPr>
              <a:t>Tiến hành kiểm tra, chạy thử, sửa lỗi,…</a:t>
            </a:r>
          </a:p>
        </p:txBody>
      </p:sp>
      <p:pic>
        <p:nvPicPr>
          <p:cNvPr id="32" name="Picture 2" descr="Smartphone icon">
            <a:extLst>
              <a:ext uri="{FF2B5EF4-FFF2-40B4-BE49-F238E27FC236}">
                <a16:creationId xmlns:a16="http://schemas.microsoft.com/office/drawing/2014/main" id="{0EB7F278-2E47-EA06-CEF5-DAF0DB6AE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135" y="1189135"/>
            <a:ext cx="2762865" cy="276286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316B791E-7018-AFC0-09E3-000438744BDA}"/>
              </a:ext>
            </a:extLst>
          </p:cNvPr>
          <p:cNvSpPr/>
          <p:nvPr/>
        </p:nvSpPr>
        <p:spPr>
          <a:xfrm>
            <a:off x="10156701" y="1513602"/>
            <a:ext cx="1307733" cy="2105934"/>
          </a:xfrm>
          <a:prstGeom prst="rect">
            <a:avLst/>
          </a:prstGeom>
          <a:blipFill>
            <a:blip r:embed="rId7"/>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06D2270-0599-467B-DD0A-F90B42249705}"/>
              </a:ext>
            </a:extLst>
          </p:cNvPr>
          <p:cNvSpPr txBox="1"/>
          <p:nvPr/>
        </p:nvSpPr>
        <p:spPr>
          <a:xfrm>
            <a:off x="9761026" y="4043308"/>
            <a:ext cx="2276168" cy="671851"/>
          </a:xfrm>
          <a:prstGeom prst="rect">
            <a:avLst/>
          </a:prstGeom>
          <a:noFill/>
        </p:spPr>
        <p:txBody>
          <a:bodyPr wrap="square">
            <a:spAutoFit/>
          </a:bodyPr>
          <a:lstStyle/>
          <a:p>
            <a:pPr marR="0" algn="ctr">
              <a:lnSpc>
                <a:spcPct val="150000"/>
              </a:lnSpc>
              <a:spcBef>
                <a:spcPts val="0"/>
              </a:spcBef>
              <a:spcAft>
                <a:spcPts val="0"/>
              </a:spcAft>
            </a:pPr>
            <a:r>
              <a:rPr lang="en-US" sz="2800" b="1">
                <a:solidFill>
                  <a:srgbClr val="000000"/>
                </a:solidFill>
                <a:latin typeface="Calibri" panose="020F0502020204030204" pitchFamily="34" charset="0"/>
                <a:ea typeface="Calibri" panose="020F0502020204030204" pitchFamily="34" charset="0"/>
                <a:cs typeface="Calibri" panose="020F0502020204030204" pitchFamily="34" charset="0"/>
              </a:rPr>
              <a:t>HOÀN THÀNH</a:t>
            </a:r>
            <a:endParaRPr lang="en-US" sz="2800">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71581747-E489-CF16-FD4F-1FD37D49109F}"/>
              </a:ext>
            </a:extLst>
          </p:cNvPr>
          <p:cNvSpPr txBox="1"/>
          <p:nvPr/>
        </p:nvSpPr>
        <p:spPr>
          <a:xfrm>
            <a:off x="9896198" y="4825601"/>
            <a:ext cx="2330245" cy="1200329"/>
          </a:xfrm>
          <a:prstGeom prst="rect">
            <a:avLst/>
          </a:prstGeom>
          <a:noFill/>
        </p:spPr>
        <p:txBody>
          <a:bodyPr wrap="square">
            <a:spAutoFit/>
          </a:bodyPr>
          <a:lstStyle/>
          <a:p>
            <a:pPr marR="0">
              <a:spcBef>
                <a:spcPts val="0"/>
              </a:spcBef>
              <a:spcAft>
                <a:spcPts val="0"/>
              </a:spcAft>
            </a:pPr>
            <a:r>
              <a:rPr lang="en-US" sz="2400">
                <a:effectLst/>
                <a:latin typeface="Calibri" panose="020F0502020204030204" pitchFamily="34" charset="0"/>
                <a:ea typeface="Calibri" panose="020F0502020204030204" pitchFamily="34" charset="0"/>
                <a:cs typeface="Calibri" panose="020F0502020204030204" pitchFamily="34" charset="0"/>
              </a:rPr>
              <a:t>Hoàn thành các chức năng của website</a:t>
            </a:r>
          </a:p>
        </p:txBody>
      </p:sp>
      <p:sp>
        <p:nvSpPr>
          <p:cNvPr id="36" name="TextBox 35">
            <a:extLst>
              <a:ext uri="{FF2B5EF4-FFF2-40B4-BE49-F238E27FC236}">
                <a16:creationId xmlns:a16="http://schemas.microsoft.com/office/drawing/2014/main" id="{9779DDA7-A6F2-7A1B-8F4E-811ADAE81DBC}"/>
              </a:ext>
            </a:extLst>
          </p:cNvPr>
          <p:cNvSpPr txBox="1"/>
          <p:nvPr/>
        </p:nvSpPr>
        <p:spPr>
          <a:xfrm>
            <a:off x="221267" y="-100330"/>
            <a:ext cx="11867536" cy="1127232"/>
          </a:xfrm>
          <a:prstGeom prst="rect">
            <a:avLst/>
          </a:prstGeom>
          <a:noFill/>
        </p:spPr>
        <p:txBody>
          <a:bodyPr wrap="square">
            <a:spAutoFit/>
          </a:bodyPr>
          <a:lstStyle/>
          <a:p>
            <a:pPr marR="0" algn="ctr">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QUÁ TRÌNH THỰC HIỆN</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709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13</a:t>
            </a:fld>
            <a:endParaRPr lang="en-US" b="1"/>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B0E5AD0-5459-B53A-68F4-ADA1A933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8A45F0-6819-B329-885C-6EECC96A1E0E}"/>
              </a:ext>
            </a:extLst>
          </p:cNvPr>
          <p:cNvSpPr txBox="1"/>
          <p:nvPr/>
        </p:nvSpPr>
        <p:spPr>
          <a:xfrm>
            <a:off x="546422" y="785527"/>
            <a:ext cx="5386613" cy="2281394"/>
          </a:xfrm>
          <a:prstGeom prst="rect">
            <a:avLst/>
          </a:prstGeom>
          <a:noFill/>
        </p:spPr>
        <p:txBody>
          <a:bodyPr wrap="square">
            <a:spAutoFit/>
          </a:bodyPr>
          <a:lstStyle/>
          <a:p>
            <a:pPr marR="0">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MỘT SỐ HÌNH ẢNH CỦA WEBSITE</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Flowchart: Preparation 5">
            <a:extLst>
              <a:ext uri="{FF2B5EF4-FFF2-40B4-BE49-F238E27FC236}">
                <a16:creationId xmlns:a16="http://schemas.microsoft.com/office/drawing/2014/main" id="{F90E1F9B-5C4E-A1BE-8A86-DDB93C58B10E}"/>
              </a:ext>
            </a:extLst>
          </p:cNvPr>
          <p:cNvSpPr/>
          <p:nvPr/>
        </p:nvSpPr>
        <p:spPr>
          <a:xfrm rot="16888307">
            <a:off x="5815832" y="791631"/>
            <a:ext cx="6160994" cy="5274739"/>
          </a:xfrm>
          <a:prstGeom prst="flowChartPreparation">
            <a:avLst/>
          </a:prstGeom>
          <a:blipFill dpi="0" rotWithShape="1">
            <a:blip r:embed="rId3"/>
            <a:srcRect/>
            <a:stretch>
              <a:fillRect/>
            </a:stretch>
          </a:blipFill>
          <a:effectLst>
            <a:outerShdw blurRad="50800" dist="50800" dir="5400000" sx="101000" sy="101000" algn="ctr" rotWithShape="0">
              <a:schemeClr val="accent1">
                <a:lumMod val="5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81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14</a:t>
            </a:fld>
            <a:endParaRPr lang="en-US" b="1"/>
          </a:p>
        </p:txBody>
      </p:sp>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F88C4FA-E7E3-D694-C4D6-FD012734A94C}"/>
              </a:ext>
            </a:extLst>
          </p:cNvPr>
          <p:cNvPicPr>
            <a:picLocks noChangeAspect="1"/>
          </p:cNvPicPr>
          <p:nvPr/>
        </p:nvPicPr>
        <p:blipFill>
          <a:blip r:embed="rId2"/>
          <a:stretch>
            <a:fillRect/>
          </a:stretch>
        </p:blipFill>
        <p:spPr>
          <a:xfrm>
            <a:off x="176981" y="136525"/>
            <a:ext cx="11828206" cy="6623152"/>
          </a:xfrm>
          <a:prstGeom prst="rect">
            <a:avLst/>
          </a:prstGeom>
        </p:spPr>
      </p:pic>
    </p:spTree>
    <p:extLst>
      <p:ext uri="{BB962C8B-B14F-4D97-AF65-F5344CB8AC3E}">
        <p14:creationId xmlns:p14="http://schemas.microsoft.com/office/powerpoint/2010/main" val="227874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15</a:t>
            </a:fld>
            <a:endParaRPr lang="en-US" b="1"/>
          </a:p>
        </p:txBody>
      </p:sp>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34F8E32-7525-5CE7-E90C-DB0856450924}"/>
              </a:ext>
            </a:extLst>
          </p:cNvPr>
          <p:cNvPicPr>
            <a:picLocks noChangeAspect="1"/>
          </p:cNvPicPr>
          <p:nvPr/>
        </p:nvPicPr>
        <p:blipFill>
          <a:blip r:embed="rId2"/>
          <a:stretch>
            <a:fillRect/>
          </a:stretch>
        </p:blipFill>
        <p:spPr>
          <a:xfrm>
            <a:off x="196644" y="314632"/>
            <a:ext cx="11798711" cy="6406843"/>
          </a:xfrm>
          <a:prstGeom prst="rect">
            <a:avLst/>
          </a:prstGeom>
        </p:spPr>
      </p:pic>
    </p:spTree>
    <p:extLst>
      <p:ext uri="{BB962C8B-B14F-4D97-AF65-F5344CB8AC3E}">
        <p14:creationId xmlns:p14="http://schemas.microsoft.com/office/powerpoint/2010/main" val="429314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16</a:t>
            </a:fld>
            <a:endParaRPr lang="en-US" b="1"/>
          </a:p>
        </p:txBody>
      </p:sp>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6B9AB21-DA27-CE49-D2F4-3B7A55883A09}"/>
              </a:ext>
            </a:extLst>
          </p:cNvPr>
          <p:cNvPicPr>
            <a:picLocks noChangeAspect="1"/>
          </p:cNvPicPr>
          <p:nvPr/>
        </p:nvPicPr>
        <p:blipFill>
          <a:blip r:embed="rId2"/>
          <a:stretch>
            <a:fillRect/>
          </a:stretch>
        </p:blipFill>
        <p:spPr>
          <a:xfrm>
            <a:off x="216310" y="136526"/>
            <a:ext cx="11779044" cy="6584950"/>
          </a:xfrm>
          <a:prstGeom prst="rect">
            <a:avLst/>
          </a:prstGeom>
        </p:spPr>
      </p:pic>
    </p:spTree>
    <p:extLst>
      <p:ext uri="{BB962C8B-B14F-4D97-AF65-F5344CB8AC3E}">
        <p14:creationId xmlns:p14="http://schemas.microsoft.com/office/powerpoint/2010/main" val="389306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17</a:t>
            </a:fld>
            <a:endParaRPr lang="en-US" b="1"/>
          </a:p>
        </p:txBody>
      </p:sp>
      <p:sp>
        <p:nvSpPr>
          <p:cNvPr id="7" name="Rectangle 6">
            <a:extLst>
              <a:ext uri="{FF2B5EF4-FFF2-40B4-BE49-F238E27FC236}">
                <a16:creationId xmlns:a16="http://schemas.microsoft.com/office/drawing/2014/main" id="{6CA2A152-C2B2-EC4C-86DC-29CD37E1AA81}"/>
              </a:ext>
            </a:extLst>
          </p:cNvPr>
          <p:cNvSpPr/>
          <p:nvPr/>
        </p:nvSpPr>
        <p:spPr>
          <a:xfrm>
            <a:off x="98323" y="88491"/>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EF3512-7141-8B97-3FFA-48AFB70EFE41}"/>
              </a:ext>
            </a:extLst>
          </p:cNvPr>
          <p:cNvPicPr>
            <a:picLocks noChangeAspect="1"/>
          </p:cNvPicPr>
          <p:nvPr/>
        </p:nvPicPr>
        <p:blipFill>
          <a:blip r:embed="rId2"/>
          <a:stretch>
            <a:fillRect/>
          </a:stretch>
        </p:blipFill>
        <p:spPr>
          <a:xfrm>
            <a:off x="186813" y="136526"/>
            <a:ext cx="11808540" cy="6584950"/>
          </a:xfrm>
          <a:prstGeom prst="rect">
            <a:avLst/>
          </a:prstGeom>
        </p:spPr>
      </p:pic>
    </p:spTree>
    <p:extLst>
      <p:ext uri="{BB962C8B-B14F-4D97-AF65-F5344CB8AC3E}">
        <p14:creationId xmlns:p14="http://schemas.microsoft.com/office/powerpoint/2010/main" val="3363632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18</a:t>
            </a:fld>
            <a:endParaRPr lang="en-US" b="1"/>
          </a:p>
        </p:txBody>
      </p:sp>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F6F2EA-4804-0C15-0800-83AC25DAF0A8}"/>
              </a:ext>
            </a:extLst>
          </p:cNvPr>
          <p:cNvPicPr>
            <a:picLocks noChangeAspect="1"/>
          </p:cNvPicPr>
          <p:nvPr/>
        </p:nvPicPr>
        <p:blipFill>
          <a:blip r:embed="rId2"/>
          <a:stretch>
            <a:fillRect/>
          </a:stretch>
        </p:blipFill>
        <p:spPr>
          <a:xfrm>
            <a:off x="176981" y="136525"/>
            <a:ext cx="11818372" cy="6584950"/>
          </a:xfrm>
          <a:prstGeom prst="rect">
            <a:avLst/>
          </a:prstGeom>
        </p:spPr>
      </p:pic>
    </p:spTree>
    <p:extLst>
      <p:ext uri="{BB962C8B-B14F-4D97-AF65-F5344CB8AC3E}">
        <p14:creationId xmlns:p14="http://schemas.microsoft.com/office/powerpoint/2010/main" val="2913285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19</a:t>
            </a:fld>
            <a:endParaRPr lang="en-US" b="1"/>
          </a:p>
        </p:txBody>
      </p:sp>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82F3EC-DEA2-DA72-BA7F-55D0EAF75F31}"/>
              </a:ext>
            </a:extLst>
          </p:cNvPr>
          <p:cNvPicPr>
            <a:picLocks noChangeAspect="1"/>
          </p:cNvPicPr>
          <p:nvPr/>
        </p:nvPicPr>
        <p:blipFill>
          <a:blip r:embed="rId2"/>
          <a:stretch>
            <a:fillRect/>
          </a:stretch>
        </p:blipFill>
        <p:spPr>
          <a:xfrm>
            <a:off x="216310" y="136525"/>
            <a:ext cx="11779043" cy="6460919"/>
          </a:xfrm>
          <a:prstGeom prst="rect">
            <a:avLst/>
          </a:prstGeom>
        </p:spPr>
      </p:pic>
    </p:spTree>
    <p:extLst>
      <p:ext uri="{BB962C8B-B14F-4D97-AF65-F5344CB8AC3E}">
        <p14:creationId xmlns:p14="http://schemas.microsoft.com/office/powerpoint/2010/main" val="2826079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DDAC31-4283-15FA-7521-3CCB45A162ED}"/>
              </a:ext>
            </a:extLst>
          </p:cNvPr>
          <p:cNvSpPr>
            <a:spLocks noGrp="1"/>
          </p:cNvSpPr>
          <p:nvPr>
            <p:ph type="sldNum" sz="quarter" idx="12"/>
          </p:nvPr>
        </p:nvSpPr>
        <p:spPr/>
        <p:txBody>
          <a:bodyPr/>
          <a:lstStyle/>
          <a:p>
            <a:fld id="{D16EA1EE-1AB6-40C4-ADCB-7B395AD295B2}" type="slidenum">
              <a:rPr lang="en-US" smtClean="0"/>
              <a:t>2</a:t>
            </a:fld>
            <a:endParaRPr lang="en-US"/>
          </a:p>
        </p:txBody>
      </p:sp>
      <p:sp>
        <p:nvSpPr>
          <p:cNvPr id="5" name="TextBox 4">
            <a:extLst>
              <a:ext uri="{FF2B5EF4-FFF2-40B4-BE49-F238E27FC236}">
                <a16:creationId xmlns:a16="http://schemas.microsoft.com/office/drawing/2014/main" id="{A4F411EF-6555-A7E5-5FA4-839971D93563}"/>
              </a:ext>
            </a:extLst>
          </p:cNvPr>
          <p:cNvSpPr txBox="1"/>
          <p:nvPr/>
        </p:nvSpPr>
        <p:spPr>
          <a:xfrm>
            <a:off x="546422" y="922996"/>
            <a:ext cx="5386613" cy="1827744"/>
          </a:xfrm>
          <a:prstGeom prst="rect">
            <a:avLst/>
          </a:prstGeom>
          <a:noFill/>
        </p:spPr>
        <p:txBody>
          <a:bodyPr wrap="square">
            <a:spAutoFit/>
          </a:bodyPr>
          <a:lstStyle/>
          <a:p>
            <a:pPr marR="0">
              <a:lnSpc>
                <a:spcPct val="150000"/>
              </a:lnSpc>
              <a:spcBef>
                <a:spcPts val="0"/>
              </a:spcBef>
              <a:spcAft>
                <a:spcPts val="0"/>
              </a:spcAft>
            </a:pPr>
            <a:r>
              <a:rPr lang="en-US" sz="4000" b="1">
                <a:solidFill>
                  <a:srgbClr val="000000"/>
                </a:solidFill>
                <a:latin typeface="Times New Roman" panose="02020603050405020304" pitchFamily="18" charset="0"/>
                <a:ea typeface="Arial" panose="020B0604020202020204" pitchFamily="34" charset="0"/>
              </a:rPr>
              <a:t>XÂY DỰNG WEBSITE BÁN ĐIỆN THOẠI</a:t>
            </a:r>
            <a:endParaRPr lang="en-US" sz="4000">
              <a:effectLst/>
              <a:latin typeface="Arial" panose="020B0604020202020204" pitchFamily="34" charset="0"/>
              <a:ea typeface="Arial" panose="020B0604020202020204" pitchFamily="34" charset="0"/>
            </a:endParaRPr>
          </a:p>
        </p:txBody>
      </p:sp>
      <p:sp>
        <p:nvSpPr>
          <p:cNvPr id="6" name="Flowchart: Preparation 5">
            <a:extLst>
              <a:ext uri="{FF2B5EF4-FFF2-40B4-BE49-F238E27FC236}">
                <a16:creationId xmlns:a16="http://schemas.microsoft.com/office/drawing/2014/main" id="{5CD73951-5EBF-C3D9-5A3B-5B549DA5C38C}"/>
              </a:ext>
            </a:extLst>
          </p:cNvPr>
          <p:cNvSpPr/>
          <p:nvPr/>
        </p:nvSpPr>
        <p:spPr>
          <a:xfrm rot="726575">
            <a:off x="6144795" y="1312401"/>
            <a:ext cx="5791201" cy="5043949"/>
          </a:xfrm>
          <a:prstGeom prst="flowChartPreparation">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6684EFA-7E44-0F65-9316-5B6B739413A9}"/>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518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20</a:t>
            </a:fld>
            <a:endParaRPr lang="en-US" b="1"/>
          </a:p>
        </p:txBody>
      </p:sp>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16CE0D8-C5B1-7786-E130-9F24E0BCB4EB}"/>
              </a:ext>
            </a:extLst>
          </p:cNvPr>
          <p:cNvPicPr>
            <a:picLocks noChangeAspect="1"/>
          </p:cNvPicPr>
          <p:nvPr/>
        </p:nvPicPr>
        <p:blipFill>
          <a:blip r:embed="rId2"/>
          <a:stretch>
            <a:fillRect/>
          </a:stretch>
        </p:blipFill>
        <p:spPr>
          <a:xfrm>
            <a:off x="176981" y="136525"/>
            <a:ext cx="11838038" cy="6584949"/>
          </a:xfrm>
          <a:prstGeom prst="rect">
            <a:avLst/>
          </a:prstGeom>
        </p:spPr>
      </p:pic>
    </p:spTree>
    <p:extLst>
      <p:ext uri="{BB962C8B-B14F-4D97-AF65-F5344CB8AC3E}">
        <p14:creationId xmlns:p14="http://schemas.microsoft.com/office/powerpoint/2010/main" val="100060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21</a:t>
            </a:fld>
            <a:endParaRPr lang="en-US" b="1"/>
          </a:p>
        </p:txBody>
      </p:sp>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8F87408-DAEE-AE4D-A85E-FAAD81285073}"/>
              </a:ext>
            </a:extLst>
          </p:cNvPr>
          <p:cNvPicPr>
            <a:picLocks noChangeAspect="1"/>
          </p:cNvPicPr>
          <p:nvPr/>
        </p:nvPicPr>
        <p:blipFill>
          <a:blip r:embed="rId2"/>
          <a:stretch>
            <a:fillRect/>
          </a:stretch>
        </p:blipFill>
        <p:spPr>
          <a:xfrm>
            <a:off x="196646" y="136525"/>
            <a:ext cx="11808541" cy="6584949"/>
          </a:xfrm>
          <a:prstGeom prst="rect">
            <a:avLst/>
          </a:prstGeom>
        </p:spPr>
      </p:pic>
    </p:spTree>
    <p:extLst>
      <p:ext uri="{BB962C8B-B14F-4D97-AF65-F5344CB8AC3E}">
        <p14:creationId xmlns:p14="http://schemas.microsoft.com/office/powerpoint/2010/main" val="911951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22</a:t>
            </a:fld>
            <a:endParaRPr lang="en-US" b="1"/>
          </a:p>
        </p:txBody>
      </p:sp>
      <p:sp>
        <p:nvSpPr>
          <p:cNvPr id="2" name="TextBox 1">
            <a:extLst>
              <a:ext uri="{FF2B5EF4-FFF2-40B4-BE49-F238E27FC236}">
                <a16:creationId xmlns:a16="http://schemas.microsoft.com/office/drawing/2014/main" id="{B2E3BEF7-9625-ED7A-2B82-B9374481B390}"/>
              </a:ext>
            </a:extLst>
          </p:cNvPr>
          <p:cNvSpPr txBox="1"/>
          <p:nvPr/>
        </p:nvSpPr>
        <p:spPr>
          <a:xfrm>
            <a:off x="157316" y="2968874"/>
            <a:ext cx="11867536" cy="1127232"/>
          </a:xfrm>
          <a:prstGeom prst="rect">
            <a:avLst/>
          </a:prstGeom>
          <a:noFill/>
        </p:spPr>
        <p:txBody>
          <a:bodyPr wrap="square">
            <a:spAutoFit/>
          </a:bodyPr>
          <a:lstStyle/>
          <a:p>
            <a:pPr marR="0" algn="ctr">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KẾT LUẬN</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B0E5AD0-5459-B53A-68F4-ADA1A933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7" name="Rectangle 6">
            <a:extLst>
              <a:ext uri="{FF2B5EF4-FFF2-40B4-BE49-F238E27FC236}">
                <a16:creationId xmlns:a16="http://schemas.microsoft.com/office/drawing/2014/main" id="{7EA18C39-6F8C-0F7C-3F9A-95AF9B90E63A}"/>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Conclusion - Free technology icons">
            <a:extLst>
              <a:ext uri="{FF2B5EF4-FFF2-40B4-BE49-F238E27FC236}">
                <a16:creationId xmlns:a16="http://schemas.microsoft.com/office/drawing/2014/main" id="{9881F0A6-6549-CC15-1A09-91A2100DF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13" y="852597"/>
            <a:ext cx="2372384" cy="2372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69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23</a:t>
            </a:fld>
            <a:endParaRPr lang="en-US" b="1"/>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B0E5AD0-5459-B53A-68F4-ADA1A933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8A45F0-6819-B329-885C-6EECC96A1E0E}"/>
              </a:ext>
            </a:extLst>
          </p:cNvPr>
          <p:cNvSpPr txBox="1"/>
          <p:nvPr/>
        </p:nvSpPr>
        <p:spPr>
          <a:xfrm>
            <a:off x="546422" y="785527"/>
            <a:ext cx="5549578" cy="1127232"/>
          </a:xfrm>
          <a:prstGeom prst="rect">
            <a:avLst/>
          </a:prstGeom>
          <a:noFill/>
        </p:spPr>
        <p:txBody>
          <a:bodyPr wrap="square">
            <a:spAutoFit/>
          </a:bodyPr>
          <a:lstStyle/>
          <a:p>
            <a:pPr marR="0">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KẾT QUẢ ĐẠT ĐƯỢC</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pic>
        <p:nvPicPr>
          <p:cNvPr id="21506" name="Picture 2" descr="Result - Free files and folders icons">
            <a:extLst>
              <a:ext uri="{FF2B5EF4-FFF2-40B4-BE49-F238E27FC236}">
                <a16:creationId xmlns:a16="http://schemas.microsoft.com/office/drawing/2014/main" id="{350EC89F-FFFD-DF28-FAAC-388FCF367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181" y="785527"/>
            <a:ext cx="3764745" cy="37647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0DAE293-59BB-DEA3-A1FA-87DAAEB6BE05}"/>
              </a:ext>
            </a:extLst>
          </p:cNvPr>
          <p:cNvSpPr txBox="1"/>
          <p:nvPr/>
        </p:nvSpPr>
        <p:spPr>
          <a:xfrm>
            <a:off x="546422" y="2036347"/>
            <a:ext cx="5549578" cy="2610843"/>
          </a:xfrm>
          <a:prstGeom prst="rect">
            <a:avLst/>
          </a:prstGeom>
          <a:noFill/>
        </p:spPr>
        <p:txBody>
          <a:bodyPr wrap="square">
            <a:spAutoFit/>
          </a:bodyPr>
          <a:lstStyle/>
          <a:p>
            <a:pPr marR="0">
              <a:lnSpc>
                <a:spcPct val="150000"/>
              </a:lnSpc>
              <a:spcBef>
                <a:spcPts val="0"/>
              </a:spcBef>
              <a:spcAft>
                <a:spcPts val="0"/>
              </a:spcAft>
            </a:pPr>
            <a:r>
              <a:rPr lang="en-US" sz="2800">
                <a:solidFill>
                  <a:srgbClr val="000000"/>
                </a:solidFill>
                <a:latin typeface="Calibri" panose="020F0502020204030204" pitchFamily="34" charset="0"/>
                <a:ea typeface="Calibri" panose="020F0502020204030204" pitchFamily="34" charset="0"/>
                <a:cs typeface="Calibri" panose="020F0502020204030204" pitchFamily="34" charset="0"/>
              </a:rPr>
              <a:t>Xây dựng được một website có các chức năng cơ bản của một trang website thương mại điện tử như mong muốn.</a:t>
            </a:r>
            <a:endParaRPr lang="en-US" sz="280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0686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24</a:t>
            </a:fld>
            <a:endParaRPr lang="en-US" b="1"/>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B0E5AD0-5459-B53A-68F4-ADA1A933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8A45F0-6819-B329-885C-6EECC96A1E0E}"/>
              </a:ext>
            </a:extLst>
          </p:cNvPr>
          <p:cNvSpPr txBox="1"/>
          <p:nvPr/>
        </p:nvSpPr>
        <p:spPr>
          <a:xfrm>
            <a:off x="546422" y="785527"/>
            <a:ext cx="5549578" cy="1127232"/>
          </a:xfrm>
          <a:prstGeom prst="rect">
            <a:avLst/>
          </a:prstGeom>
          <a:noFill/>
        </p:spPr>
        <p:txBody>
          <a:bodyPr wrap="square">
            <a:spAutoFit/>
          </a:bodyPr>
          <a:lstStyle/>
          <a:p>
            <a:pPr marR="0">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HẠN CHẾ</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10DAE293-59BB-DEA3-A1FA-87DAAEB6BE05}"/>
              </a:ext>
            </a:extLst>
          </p:cNvPr>
          <p:cNvSpPr txBox="1"/>
          <p:nvPr/>
        </p:nvSpPr>
        <p:spPr>
          <a:xfrm>
            <a:off x="546422" y="2036347"/>
            <a:ext cx="5549578" cy="3970318"/>
          </a:xfrm>
          <a:prstGeom prst="rect">
            <a:avLst/>
          </a:prstGeom>
          <a:noFill/>
        </p:spPr>
        <p:txBody>
          <a:bodyPr wrap="square">
            <a:spAutoFit/>
          </a:bodyPr>
          <a:lstStyle/>
          <a:p>
            <a:pPr marL="457200" marR="0" indent="-457200">
              <a:spcBef>
                <a:spcPts val="0"/>
              </a:spcBef>
              <a:spcAft>
                <a:spcPts val="0"/>
              </a:spcAft>
              <a:buFont typeface="Arial" panose="020B0604020202020204" pitchFamily="34" charset="0"/>
              <a:buChar char="•"/>
            </a:pPr>
            <a:r>
              <a:rPr lang="en-US" sz="2800">
                <a:effectLst/>
                <a:latin typeface="Calibri" panose="020F0502020204030204" pitchFamily="34" charset="0"/>
                <a:ea typeface="Calibri" panose="020F0502020204030204" pitchFamily="34" charset="0"/>
                <a:cs typeface="Calibri" panose="020F0502020204030204" pitchFamily="34" charset="0"/>
              </a:rPr>
              <a:t>Chưa có chức năng đăng nhập, đăng ký và giỏ hàng.</a:t>
            </a:r>
          </a:p>
          <a:p>
            <a:pPr marL="457200" marR="0" indent="-457200">
              <a:spcBef>
                <a:spcPts val="0"/>
              </a:spcBef>
              <a:spcAft>
                <a:spcPts val="0"/>
              </a:spcAft>
              <a:buFont typeface="Arial" panose="020B0604020202020204" pitchFamily="34" charset="0"/>
              <a:buChar char="•"/>
            </a:pPr>
            <a:endParaRPr lang="en-US" sz="2800">
              <a:effectLst/>
              <a:latin typeface="Calibri" panose="020F0502020204030204" pitchFamily="34" charset="0"/>
              <a:ea typeface="Calibri" panose="020F0502020204030204" pitchFamily="34" charset="0"/>
              <a:cs typeface="Calibri" panose="020F0502020204030204" pitchFamily="34" charset="0"/>
            </a:endParaRPr>
          </a:p>
          <a:p>
            <a:pPr marL="457200" marR="0" indent="-457200">
              <a:spcBef>
                <a:spcPts val="0"/>
              </a:spcBef>
              <a:spcAft>
                <a:spcPts val="0"/>
              </a:spcAft>
              <a:buFont typeface="Arial" panose="020B0604020202020204" pitchFamily="34" charset="0"/>
              <a:buChar char="•"/>
            </a:pPr>
            <a:r>
              <a:rPr lang="en-US" sz="2800">
                <a:effectLst/>
                <a:latin typeface="Calibri" panose="020F0502020204030204" pitchFamily="34" charset="0"/>
                <a:ea typeface="Calibri" panose="020F0502020204030204" pitchFamily="34" charset="0"/>
                <a:cs typeface="Calibri" panose="020F0502020204030204" pitchFamily="34" charset="0"/>
              </a:rPr>
              <a:t>Chưa có chức năng đơn hàng đã giao, hủy đơn hàng.</a:t>
            </a:r>
          </a:p>
          <a:p>
            <a:pPr marL="457200" marR="0" indent="-457200">
              <a:spcBef>
                <a:spcPts val="0"/>
              </a:spcBef>
              <a:spcAft>
                <a:spcPts val="0"/>
              </a:spcAft>
              <a:buFont typeface="Arial" panose="020B0604020202020204" pitchFamily="34" charset="0"/>
              <a:buChar char="•"/>
            </a:pPr>
            <a:endParaRPr lang="en-US" sz="2800">
              <a:effectLst/>
              <a:latin typeface="Calibri" panose="020F0502020204030204" pitchFamily="34" charset="0"/>
              <a:ea typeface="Calibri" panose="020F0502020204030204" pitchFamily="34" charset="0"/>
              <a:cs typeface="Calibri" panose="020F0502020204030204" pitchFamily="34" charset="0"/>
            </a:endParaRPr>
          </a:p>
          <a:p>
            <a:pPr marL="457200" marR="0" indent="-457200">
              <a:spcBef>
                <a:spcPts val="0"/>
              </a:spcBef>
              <a:spcAft>
                <a:spcPts val="0"/>
              </a:spcAft>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Giao diện còn kém, không có tính thẩm mỹ.</a:t>
            </a:r>
            <a:endParaRPr lang="en-US" sz="2800">
              <a:effectLst/>
              <a:latin typeface="Calibri" panose="020F0502020204030204" pitchFamily="34" charset="0"/>
              <a:ea typeface="Calibri" panose="020F0502020204030204" pitchFamily="34" charset="0"/>
              <a:cs typeface="Calibri" panose="020F0502020204030204" pitchFamily="34" charset="0"/>
            </a:endParaRPr>
          </a:p>
          <a:p>
            <a:pPr marL="457200" marR="0" indent="-457200">
              <a:spcBef>
                <a:spcPts val="0"/>
              </a:spcBef>
              <a:spcAft>
                <a:spcPts val="0"/>
              </a:spcAft>
              <a:buFont typeface="Arial" panose="020B0604020202020204" pitchFamily="34" charset="0"/>
              <a:buChar char="•"/>
            </a:pPr>
            <a:endParaRPr lang="en-US" sz="2800">
              <a:effectLst/>
              <a:latin typeface="Calibri" panose="020F0502020204030204" pitchFamily="34" charset="0"/>
              <a:ea typeface="Calibri" panose="020F0502020204030204" pitchFamily="34" charset="0"/>
              <a:cs typeface="Calibri" panose="020F0502020204030204" pitchFamily="34" charset="0"/>
            </a:endParaRPr>
          </a:p>
        </p:txBody>
      </p:sp>
      <p:pic>
        <p:nvPicPr>
          <p:cNvPr id="22532" name="Picture 4" descr="Restrict Icons - Free SVG &amp; PNG Restrict Images - Noun Project">
            <a:extLst>
              <a:ext uri="{FF2B5EF4-FFF2-40B4-BE49-F238E27FC236}">
                <a16:creationId xmlns:a16="http://schemas.microsoft.com/office/drawing/2014/main" id="{268FB021-526B-896C-2DBC-4BB5FA76F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7597" y="784474"/>
            <a:ext cx="3187758" cy="3187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11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25</a:t>
            </a:fld>
            <a:endParaRPr lang="en-US" b="1"/>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B0E5AD0-5459-B53A-68F4-ADA1A933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8A45F0-6819-B329-885C-6EECC96A1E0E}"/>
              </a:ext>
            </a:extLst>
          </p:cNvPr>
          <p:cNvSpPr txBox="1"/>
          <p:nvPr/>
        </p:nvSpPr>
        <p:spPr>
          <a:xfrm>
            <a:off x="546421" y="785527"/>
            <a:ext cx="5874043" cy="1127232"/>
          </a:xfrm>
          <a:prstGeom prst="rect">
            <a:avLst/>
          </a:prstGeom>
          <a:noFill/>
        </p:spPr>
        <p:txBody>
          <a:bodyPr wrap="square">
            <a:spAutoFit/>
          </a:bodyPr>
          <a:lstStyle/>
          <a:p>
            <a:pPr marR="0">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HƯỚNG PHÁT TRIỂN</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10DAE293-59BB-DEA3-A1FA-87DAAEB6BE05}"/>
              </a:ext>
            </a:extLst>
          </p:cNvPr>
          <p:cNvSpPr txBox="1"/>
          <p:nvPr/>
        </p:nvSpPr>
        <p:spPr>
          <a:xfrm>
            <a:off x="546422" y="2036347"/>
            <a:ext cx="6149346" cy="3539430"/>
          </a:xfrm>
          <a:prstGeom prst="rect">
            <a:avLst/>
          </a:prstGeom>
          <a:noFill/>
        </p:spPr>
        <p:txBody>
          <a:bodyPr wrap="square">
            <a:spAutoFit/>
          </a:bodyPr>
          <a:lstStyle/>
          <a:p>
            <a:pPr marL="457200" marR="0" indent="-457200">
              <a:spcBef>
                <a:spcPts val="0"/>
              </a:spcBef>
              <a:spcAft>
                <a:spcPts val="0"/>
              </a:spcAft>
              <a:buFont typeface="Arial" panose="020B0604020202020204" pitchFamily="34" charset="0"/>
              <a:buChar char="•"/>
            </a:pPr>
            <a:r>
              <a:rPr lang="en-US" sz="2800">
                <a:effectLst/>
                <a:latin typeface="Calibri" panose="020F0502020204030204" pitchFamily="34" charset="0"/>
                <a:ea typeface="Calibri" panose="020F0502020204030204" pitchFamily="34" charset="0"/>
                <a:cs typeface="Calibri" panose="020F0502020204030204" pitchFamily="34" charset="0"/>
              </a:rPr>
              <a:t>Tối ưu trải nghiệm người dùng.</a:t>
            </a:r>
          </a:p>
          <a:p>
            <a:pPr marL="457200" marR="0" indent="-457200">
              <a:spcBef>
                <a:spcPts val="0"/>
              </a:spcBef>
              <a:spcAft>
                <a:spcPts val="0"/>
              </a:spcAft>
              <a:buFont typeface="Arial" panose="020B0604020202020204" pitchFamily="34" charset="0"/>
              <a:buChar char="•"/>
            </a:pPr>
            <a:endParaRPr lang="en-US" sz="2800">
              <a:effectLst/>
              <a:latin typeface="Calibri" panose="020F0502020204030204" pitchFamily="34" charset="0"/>
              <a:ea typeface="Calibri" panose="020F0502020204030204" pitchFamily="34" charset="0"/>
              <a:cs typeface="Calibri" panose="020F0502020204030204" pitchFamily="34" charset="0"/>
            </a:endParaRPr>
          </a:p>
          <a:p>
            <a:pPr marL="457200" marR="0" indent="-457200">
              <a:spcBef>
                <a:spcPts val="0"/>
              </a:spcBef>
              <a:spcAft>
                <a:spcPts val="0"/>
              </a:spcAft>
              <a:buFont typeface="Arial" panose="020B0604020202020204" pitchFamily="34" charset="0"/>
              <a:buChar char="•"/>
            </a:pPr>
            <a:r>
              <a:rPr lang="en-US" sz="2800">
                <a:effectLst/>
                <a:latin typeface="Calibri" panose="020F0502020204030204" pitchFamily="34" charset="0"/>
                <a:ea typeface="Calibri" panose="020F0502020204030204" pitchFamily="34" charset="0"/>
                <a:cs typeface="Calibri" panose="020F0502020204030204" pitchFamily="34" charset="0"/>
              </a:rPr>
              <a:t>Mở rộng danh mục sản phẩm.</a:t>
            </a:r>
          </a:p>
          <a:p>
            <a:pPr marL="457200" marR="0" indent="-457200">
              <a:spcBef>
                <a:spcPts val="0"/>
              </a:spcBef>
              <a:spcAft>
                <a:spcPts val="0"/>
              </a:spcAft>
              <a:buFont typeface="Arial" panose="020B0604020202020204" pitchFamily="34" charset="0"/>
              <a:buChar char="•"/>
            </a:pPr>
            <a:endParaRPr lang="en-US" sz="2800">
              <a:effectLst/>
              <a:latin typeface="Calibri" panose="020F0502020204030204" pitchFamily="34" charset="0"/>
              <a:ea typeface="Calibri" panose="020F0502020204030204" pitchFamily="34" charset="0"/>
              <a:cs typeface="Calibri" panose="020F0502020204030204" pitchFamily="34" charset="0"/>
            </a:endParaRPr>
          </a:p>
          <a:p>
            <a:pPr marL="457200" marR="0" indent="-457200">
              <a:spcBef>
                <a:spcPts val="0"/>
              </a:spcBef>
              <a:spcAft>
                <a:spcPts val="0"/>
              </a:spcAft>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Cải thiện những hạn chế tại.</a:t>
            </a:r>
          </a:p>
          <a:p>
            <a:pPr marL="457200" marR="0" indent="-457200">
              <a:spcBef>
                <a:spcPts val="0"/>
              </a:spcBef>
              <a:spcAft>
                <a:spcPts val="0"/>
              </a:spcAft>
              <a:buFont typeface="Arial" panose="020B0604020202020204" pitchFamily="34" charset="0"/>
              <a:buChar char="•"/>
            </a:pPr>
            <a:endParaRPr lang="en-US" sz="2800">
              <a:effectLst/>
              <a:latin typeface="Calibri" panose="020F0502020204030204" pitchFamily="34" charset="0"/>
              <a:ea typeface="Calibri" panose="020F0502020204030204" pitchFamily="34" charset="0"/>
              <a:cs typeface="Calibri" panose="020F0502020204030204" pitchFamily="34" charset="0"/>
            </a:endParaRPr>
          </a:p>
          <a:p>
            <a:pPr marL="457200" marR="0" indent="-457200">
              <a:spcBef>
                <a:spcPts val="0"/>
              </a:spcBef>
              <a:spcAft>
                <a:spcPts val="0"/>
              </a:spcAft>
              <a:buFont typeface="Arial" panose="020B0604020202020204" pitchFamily="34" charset="0"/>
              <a:buChar char="•"/>
            </a:pPr>
            <a:r>
              <a:rPr lang="en-US" sz="2800">
                <a:effectLst/>
                <a:latin typeface="Calibri" panose="020F0502020204030204" pitchFamily="34" charset="0"/>
                <a:ea typeface="Calibri" panose="020F0502020204030204" pitchFamily="34" charset="0"/>
                <a:cs typeface="Calibri" panose="020F0502020204030204" pitchFamily="34" charset="0"/>
              </a:rPr>
              <a:t>Phát triển, cập nhật thông tin liên tục.</a:t>
            </a:r>
          </a:p>
          <a:p>
            <a:pPr marL="457200" marR="0" indent="-457200">
              <a:spcBef>
                <a:spcPts val="0"/>
              </a:spcBef>
              <a:spcAft>
                <a:spcPts val="0"/>
              </a:spcAft>
              <a:buFont typeface="Arial" panose="020B0604020202020204" pitchFamily="34" charset="0"/>
              <a:buChar char="•"/>
            </a:pPr>
            <a:endParaRPr lang="en-US" sz="2800">
              <a:effectLst/>
              <a:latin typeface="Calibri" panose="020F0502020204030204" pitchFamily="34" charset="0"/>
              <a:ea typeface="Calibri" panose="020F0502020204030204" pitchFamily="34" charset="0"/>
              <a:cs typeface="Calibri" panose="020F0502020204030204" pitchFamily="34" charset="0"/>
            </a:endParaRPr>
          </a:p>
        </p:txBody>
      </p:sp>
      <p:pic>
        <p:nvPicPr>
          <p:cNvPr id="23554" name="Picture 2" descr="Development - Free business icons">
            <a:extLst>
              <a:ext uri="{FF2B5EF4-FFF2-40B4-BE49-F238E27FC236}">
                <a16:creationId xmlns:a16="http://schemas.microsoft.com/office/drawing/2014/main" id="{6BA05B02-0400-CD4C-D360-1B93CDEA9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6211" y="785527"/>
            <a:ext cx="3404419" cy="3404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206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26</a:t>
            </a:fld>
            <a:endParaRPr lang="en-US" b="1"/>
          </a:p>
        </p:txBody>
      </p:sp>
      <p:sp>
        <p:nvSpPr>
          <p:cNvPr id="7" name="Rectangle 6">
            <a:extLst>
              <a:ext uri="{FF2B5EF4-FFF2-40B4-BE49-F238E27FC236}">
                <a16:creationId xmlns:a16="http://schemas.microsoft.com/office/drawing/2014/main" id="{6CA2A152-C2B2-EC4C-86DC-29CD37E1AA81}"/>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Iphone 6 mobile phone smartphone Apple - Electronic devices &amp; hardware Icons">
            <a:extLst>
              <a:ext uri="{FF2B5EF4-FFF2-40B4-BE49-F238E27FC236}">
                <a16:creationId xmlns:a16="http://schemas.microsoft.com/office/drawing/2014/main" id="{79A18711-AD78-646B-8AD8-7517F2EFC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97290" flipH="1">
            <a:off x="46702" y="4064847"/>
            <a:ext cx="2706330" cy="27063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phone 6 mobile phone smartphone Apple - Electronic devices &amp; hardware Icons">
            <a:extLst>
              <a:ext uri="{FF2B5EF4-FFF2-40B4-BE49-F238E27FC236}">
                <a16:creationId xmlns:a16="http://schemas.microsoft.com/office/drawing/2014/main" id="{E73D56F7-E1D8-548C-A31E-5CCED3025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053185" flipH="1">
            <a:off x="2475520" y="4063801"/>
            <a:ext cx="2706330" cy="270633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phone 6 mobile phone smartphone Apple - Electronic devices &amp; hardware Icons">
            <a:extLst>
              <a:ext uri="{FF2B5EF4-FFF2-40B4-BE49-F238E27FC236}">
                <a16:creationId xmlns:a16="http://schemas.microsoft.com/office/drawing/2014/main" id="{90A35F65-CD9E-094B-99A4-7FC3F7C35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3923945" y="-1407816"/>
            <a:ext cx="6902169" cy="690216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AD007467-8A72-35F4-6C38-FC6816207DC2}"/>
              </a:ext>
            </a:extLst>
          </p:cNvPr>
          <p:cNvSpPr/>
          <p:nvPr/>
        </p:nvSpPr>
        <p:spPr>
          <a:xfrm>
            <a:off x="5379374" y="609599"/>
            <a:ext cx="4119716" cy="281202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ADLaM Display" panose="02010000000000000000" pitchFamily="2" charset="0"/>
                <a:ea typeface="ADLaM Display" panose="02010000000000000000" pitchFamily="2" charset="0"/>
                <a:cs typeface="ADLaM Display" panose="02010000000000000000" pitchFamily="2" charset="0"/>
              </a:rPr>
              <a:t>THANK YOU FOR LISTENING!!!</a:t>
            </a:r>
          </a:p>
        </p:txBody>
      </p:sp>
      <p:pic>
        <p:nvPicPr>
          <p:cNvPr id="14" name="Picture 13" descr="A black background with a black square&#10;&#10;Description automatically generated with medium confidence">
            <a:extLst>
              <a:ext uri="{FF2B5EF4-FFF2-40B4-BE49-F238E27FC236}">
                <a16:creationId xmlns:a16="http://schemas.microsoft.com/office/drawing/2014/main" id="{47E53B25-0275-6FE2-5897-987B96A7D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15" name="TextBox 14">
            <a:extLst>
              <a:ext uri="{FF2B5EF4-FFF2-40B4-BE49-F238E27FC236}">
                <a16:creationId xmlns:a16="http://schemas.microsoft.com/office/drawing/2014/main" id="{B4A51369-B59B-4B76-5D73-FF6A0554DEEF}"/>
              </a:ext>
            </a:extLst>
          </p:cNvPr>
          <p:cNvSpPr txBox="1"/>
          <p:nvPr/>
        </p:nvSpPr>
        <p:spPr>
          <a:xfrm>
            <a:off x="7728155" y="5358040"/>
            <a:ext cx="4286864" cy="923330"/>
          </a:xfrm>
          <a:prstGeom prst="rect">
            <a:avLst/>
          </a:prstGeom>
          <a:noFill/>
        </p:spPr>
        <p:txBody>
          <a:bodyPr wrap="square" rtlCol="0">
            <a:spAutoFit/>
          </a:bodyPr>
          <a:lstStyle/>
          <a:p>
            <a:r>
              <a:rPr lang="en-US"/>
              <a:t>Nguyễn Hoàng Nhân</a:t>
            </a:r>
            <a:br>
              <a:rPr lang="en-US"/>
            </a:br>
            <a:r>
              <a:rPr lang="en-US"/>
              <a:t>DA21TTA</a:t>
            </a:r>
          </a:p>
          <a:p>
            <a:r>
              <a:rPr lang="en-US"/>
              <a:t>110121071</a:t>
            </a:r>
          </a:p>
        </p:txBody>
      </p:sp>
    </p:spTree>
    <p:extLst>
      <p:ext uri="{BB962C8B-B14F-4D97-AF65-F5344CB8AC3E}">
        <p14:creationId xmlns:p14="http://schemas.microsoft.com/office/powerpoint/2010/main" val="94431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51764D-7219-14CB-32C9-78F7610047E9}"/>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E1DDAC31-4283-15FA-7521-3CCB45A162ED}"/>
              </a:ext>
            </a:extLst>
          </p:cNvPr>
          <p:cNvSpPr>
            <a:spLocks noGrp="1"/>
          </p:cNvSpPr>
          <p:nvPr>
            <p:ph type="sldNum" sz="quarter" idx="12"/>
          </p:nvPr>
        </p:nvSpPr>
        <p:spPr/>
        <p:txBody>
          <a:bodyPr/>
          <a:lstStyle/>
          <a:p>
            <a:fld id="{D16EA1EE-1AB6-40C4-ADCB-7B395AD295B2}" type="slidenum">
              <a:rPr lang="en-US" smtClean="0"/>
              <a:t>3</a:t>
            </a:fld>
            <a:endParaRPr lang="en-US"/>
          </a:p>
        </p:txBody>
      </p:sp>
      <p:sp>
        <p:nvSpPr>
          <p:cNvPr id="2" name="Hexagon 1">
            <a:extLst>
              <a:ext uri="{FF2B5EF4-FFF2-40B4-BE49-F238E27FC236}">
                <a16:creationId xmlns:a16="http://schemas.microsoft.com/office/drawing/2014/main" id="{1A2DE1DB-BA1F-6057-1F1A-24CC4025A02F}"/>
              </a:ext>
            </a:extLst>
          </p:cNvPr>
          <p:cNvSpPr/>
          <p:nvPr/>
        </p:nvSpPr>
        <p:spPr>
          <a:xfrm>
            <a:off x="4406238" y="1103479"/>
            <a:ext cx="2715847" cy="219761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t>GIỚI THIỆU</a:t>
            </a:r>
          </a:p>
        </p:txBody>
      </p:sp>
      <p:sp>
        <p:nvSpPr>
          <p:cNvPr id="7" name="Hexagon 6">
            <a:extLst>
              <a:ext uri="{FF2B5EF4-FFF2-40B4-BE49-F238E27FC236}">
                <a16:creationId xmlns:a16="http://schemas.microsoft.com/office/drawing/2014/main" id="{0335FD84-F480-9E2E-7D5C-7BD5E0ED47F1}"/>
              </a:ext>
            </a:extLst>
          </p:cNvPr>
          <p:cNvSpPr/>
          <p:nvPr/>
        </p:nvSpPr>
        <p:spPr>
          <a:xfrm>
            <a:off x="6767477" y="2288606"/>
            <a:ext cx="2715847" cy="219761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t>KIẾN TRÚC HỆ THỐNG</a:t>
            </a:r>
          </a:p>
        </p:txBody>
      </p:sp>
      <p:sp>
        <p:nvSpPr>
          <p:cNvPr id="8" name="Hexagon 7">
            <a:extLst>
              <a:ext uri="{FF2B5EF4-FFF2-40B4-BE49-F238E27FC236}">
                <a16:creationId xmlns:a16="http://schemas.microsoft.com/office/drawing/2014/main" id="{588A11DA-B1D0-48C1-855F-8E571351E029}"/>
              </a:ext>
            </a:extLst>
          </p:cNvPr>
          <p:cNvSpPr/>
          <p:nvPr/>
        </p:nvSpPr>
        <p:spPr>
          <a:xfrm>
            <a:off x="4406238" y="3473733"/>
            <a:ext cx="2715847" cy="219761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t>NỀN TẢNG CÔNG NGHỆ</a:t>
            </a:r>
          </a:p>
        </p:txBody>
      </p:sp>
      <p:sp>
        <p:nvSpPr>
          <p:cNvPr id="10" name="Hexagon 9">
            <a:extLst>
              <a:ext uri="{FF2B5EF4-FFF2-40B4-BE49-F238E27FC236}">
                <a16:creationId xmlns:a16="http://schemas.microsoft.com/office/drawing/2014/main" id="{A9088254-6E9F-873E-5836-38DF558F8812}"/>
              </a:ext>
            </a:extLst>
          </p:cNvPr>
          <p:cNvSpPr/>
          <p:nvPr/>
        </p:nvSpPr>
        <p:spPr>
          <a:xfrm>
            <a:off x="9128716" y="1103479"/>
            <a:ext cx="2715847" cy="219761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t>THỰC HIỆN HÓA NGHIÊN CỨU</a:t>
            </a:r>
          </a:p>
        </p:txBody>
      </p:sp>
      <p:sp>
        <p:nvSpPr>
          <p:cNvPr id="11" name="Hexagon 10">
            <a:extLst>
              <a:ext uri="{FF2B5EF4-FFF2-40B4-BE49-F238E27FC236}">
                <a16:creationId xmlns:a16="http://schemas.microsoft.com/office/drawing/2014/main" id="{1D31BDA6-B4D0-0551-A6AF-83CFF5DBA1EA}"/>
              </a:ext>
            </a:extLst>
          </p:cNvPr>
          <p:cNvSpPr/>
          <p:nvPr/>
        </p:nvSpPr>
        <p:spPr>
          <a:xfrm>
            <a:off x="9112163" y="3487271"/>
            <a:ext cx="2715847" cy="2197616"/>
          </a:xfrm>
          <a:prstGeom prst="hexag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t>KẾT LUẬN</a:t>
            </a:r>
          </a:p>
        </p:txBody>
      </p:sp>
      <p:sp>
        <p:nvSpPr>
          <p:cNvPr id="12" name="Hexagon 11">
            <a:extLst>
              <a:ext uri="{FF2B5EF4-FFF2-40B4-BE49-F238E27FC236}">
                <a16:creationId xmlns:a16="http://schemas.microsoft.com/office/drawing/2014/main" id="{702831C2-55E9-D7CC-ECAA-E33B777483F5}"/>
              </a:ext>
            </a:extLst>
          </p:cNvPr>
          <p:cNvSpPr/>
          <p:nvPr/>
        </p:nvSpPr>
        <p:spPr>
          <a:xfrm>
            <a:off x="6741935" y="47261"/>
            <a:ext cx="2715847" cy="2197616"/>
          </a:xfrm>
          <a:prstGeom prst="hexagon">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ED8A2F-89F6-B97E-C57D-4C9BAB32CF0C}"/>
              </a:ext>
            </a:extLst>
          </p:cNvPr>
          <p:cNvSpPr txBox="1"/>
          <p:nvPr/>
        </p:nvSpPr>
        <p:spPr>
          <a:xfrm>
            <a:off x="546422" y="922996"/>
            <a:ext cx="5386613" cy="1127232"/>
          </a:xfrm>
          <a:prstGeom prst="rect">
            <a:avLst/>
          </a:prstGeom>
          <a:noFill/>
        </p:spPr>
        <p:txBody>
          <a:bodyPr wrap="square">
            <a:spAutoFit/>
          </a:bodyPr>
          <a:lstStyle/>
          <a:p>
            <a:pPr marR="0">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NỘI DUNG</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pic>
        <p:nvPicPr>
          <p:cNvPr id="24578" name="Picture 2" descr="Phone icon - Download on Iconfinder on Iconfinder">
            <a:extLst>
              <a:ext uri="{FF2B5EF4-FFF2-40B4-BE49-F238E27FC236}">
                <a16:creationId xmlns:a16="http://schemas.microsoft.com/office/drawing/2014/main" id="{55368EDF-8F75-D18A-47D6-E74A4D42E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1486" y="4587627"/>
            <a:ext cx="1884301" cy="188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94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A016A62-1ADB-8458-7186-F57FC9E68299}"/>
              </a:ext>
            </a:extLst>
          </p:cNvPr>
          <p:cNvSpPr>
            <a:spLocks noGrp="1"/>
          </p:cNvSpPr>
          <p:nvPr>
            <p:ph type="sldNum" sz="quarter" idx="12"/>
          </p:nvPr>
        </p:nvSpPr>
        <p:spPr/>
        <p:txBody>
          <a:bodyPr/>
          <a:lstStyle/>
          <a:p>
            <a:fld id="{D16EA1EE-1AB6-40C4-ADCB-7B395AD295B2}" type="slidenum">
              <a:rPr lang="en-US" smtClean="0"/>
              <a:t>4</a:t>
            </a:fld>
            <a:endParaRPr lang="en-US"/>
          </a:p>
        </p:txBody>
      </p:sp>
      <p:sp>
        <p:nvSpPr>
          <p:cNvPr id="6" name="TextBox 5">
            <a:extLst>
              <a:ext uri="{FF2B5EF4-FFF2-40B4-BE49-F238E27FC236}">
                <a16:creationId xmlns:a16="http://schemas.microsoft.com/office/drawing/2014/main" id="{33D45E46-F9C5-BB4B-F43E-433CC5E7C7F4}"/>
              </a:ext>
            </a:extLst>
          </p:cNvPr>
          <p:cNvSpPr txBox="1"/>
          <p:nvPr/>
        </p:nvSpPr>
        <p:spPr>
          <a:xfrm>
            <a:off x="546422" y="1849915"/>
            <a:ext cx="6949944" cy="3970318"/>
          </a:xfrm>
          <a:prstGeom prst="rect">
            <a:avLst/>
          </a:prstGeom>
          <a:noFill/>
        </p:spPr>
        <p:txBody>
          <a:bodyPr wrap="square">
            <a:spAutoFit/>
          </a:bodyPr>
          <a:lstStyle/>
          <a:p>
            <a:pPr marL="0" marR="0">
              <a:spcBef>
                <a:spcPts val="0"/>
              </a:spcBef>
              <a:spcAft>
                <a:spcPts val="0"/>
              </a:spcAft>
            </a:pPr>
            <a:r>
              <a:rPr lang="en-US" sz="2800">
                <a:effectLst/>
                <a:latin typeface="Calibri" panose="020F0502020204030204" pitchFamily="34" charset="0"/>
                <a:ea typeface="Calibri" panose="020F0502020204030204" pitchFamily="34" charset="0"/>
                <a:cs typeface="Calibri" panose="020F0502020204030204" pitchFamily="34" charset="0"/>
              </a:rPr>
              <a:t>Hiện nay, những sản phẩm công nghệ nói chung và điện thoại thông minh nói riêng đều phát triển mạnh mẽ. Đồng thời, sự vượt bậc của thương mại điện tử dẫn đến các website thương mại ngày cần thiết.</a:t>
            </a:r>
            <a:br>
              <a:rPr lang="en-US" sz="2800">
                <a:effectLst/>
                <a:latin typeface="Calibri" panose="020F0502020204030204" pitchFamily="34" charset="0"/>
                <a:ea typeface="Calibri" panose="020F0502020204030204" pitchFamily="34" charset="0"/>
                <a:cs typeface="Calibri" panose="020F0502020204030204" pitchFamily="34" charset="0"/>
              </a:rPr>
            </a:br>
            <a:br>
              <a:rPr lang="en-US" sz="2800">
                <a:effectLst/>
                <a:latin typeface="Calibri" panose="020F0502020204030204" pitchFamily="34" charset="0"/>
                <a:ea typeface="Calibri" panose="020F0502020204030204" pitchFamily="34" charset="0"/>
                <a:cs typeface="Calibri" panose="020F0502020204030204" pitchFamily="34" charset="0"/>
              </a:rPr>
            </a:br>
            <a:r>
              <a:rPr lang="en-US" sz="2800">
                <a:effectLst/>
                <a:latin typeface="Calibri" panose="020F0502020204030204" pitchFamily="34" charset="0"/>
                <a:ea typeface="Calibri" panose="020F0502020204030204" pitchFamily="34" charset="0"/>
                <a:cs typeface="Calibri" panose="020F0502020204030204" pitchFamily="34" charset="0"/>
              </a:rPr>
              <a:t>Và việc xây dựng một website bán điện thoại là đều cần thiết để đáp ứng nhu cầu thương mại điện tử như bây giờ.</a:t>
            </a:r>
          </a:p>
        </p:txBody>
      </p:sp>
      <p:sp>
        <p:nvSpPr>
          <p:cNvPr id="7" name="TextBox 6">
            <a:extLst>
              <a:ext uri="{FF2B5EF4-FFF2-40B4-BE49-F238E27FC236}">
                <a16:creationId xmlns:a16="http://schemas.microsoft.com/office/drawing/2014/main" id="{88337957-52C9-973D-6567-B61BAE8F7660}"/>
              </a:ext>
            </a:extLst>
          </p:cNvPr>
          <p:cNvSpPr txBox="1"/>
          <p:nvPr/>
        </p:nvSpPr>
        <p:spPr>
          <a:xfrm>
            <a:off x="546422" y="785527"/>
            <a:ext cx="5386613" cy="1127232"/>
          </a:xfrm>
          <a:prstGeom prst="rect">
            <a:avLst/>
          </a:prstGeom>
          <a:noFill/>
        </p:spPr>
        <p:txBody>
          <a:bodyPr wrap="square">
            <a:spAutoFit/>
          </a:bodyPr>
          <a:lstStyle/>
          <a:p>
            <a:pPr marR="0">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GIỚI THIỆU</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pic>
        <p:nvPicPr>
          <p:cNvPr id="9" name="Picture 8" descr="A black background with a black square&#10;&#10;Description automatically generated with medium confidence">
            <a:extLst>
              <a:ext uri="{FF2B5EF4-FFF2-40B4-BE49-F238E27FC236}">
                <a16:creationId xmlns:a16="http://schemas.microsoft.com/office/drawing/2014/main" id="{B675EAD3-66C6-10F1-A4D5-C151653133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pic>
        <p:nvPicPr>
          <p:cNvPr id="1026" name="Picture 2" descr="Contact, info, introduce, message, self, speech icon - Download on  Iconfinder">
            <a:extLst>
              <a:ext uri="{FF2B5EF4-FFF2-40B4-BE49-F238E27FC236}">
                <a16:creationId xmlns:a16="http://schemas.microsoft.com/office/drawing/2014/main" id="{71578AE8-44ED-EB33-B92C-F7FDE037E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8307" y="4303688"/>
            <a:ext cx="1516545" cy="151654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012579E5-A955-B3EC-37AE-729B1D766E6D}"/>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218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5</a:t>
            </a:fld>
            <a:endParaRPr lang="en-US" b="1"/>
          </a:p>
        </p:txBody>
      </p:sp>
      <p:sp>
        <p:nvSpPr>
          <p:cNvPr id="2" name="TextBox 1">
            <a:extLst>
              <a:ext uri="{FF2B5EF4-FFF2-40B4-BE49-F238E27FC236}">
                <a16:creationId xmlns:a16="http://schemas.microsoft.com/office/drawing/2014/main" id="{B2E3BEF7-9625-ED7A-2B82-B9374481B390}"/>
              </a:ext>
            </a:extLst>
          </p:cNvPr>
          <p:cNvSpPr txBox="1"/>
          <p:nvPr/>
        </p:nvSpPr>
        <p:spPr>
          <a:xfrm>
            <a:off x="157316" y="2968874"/>
            <a:ext cx="11867536" cy="1127232"/>
          </a:xfrm>
          <a:prstGeom prst="rect">
            <a:avLst/>
          </a:prstGeom>
          <a:noFill/>
        </p:spPr>
        <p:txBody>
          <a:bodyPr wrap="square">
            <a:spAutoFit/>
          </a:bodyPr>
          <a:lstStyle/>
          <a:p>
            <a:pPr marR="0" algn="ctr">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NỀN TẢNG CÔNG NGHỆ</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B0E5AD0-5459-B53A-68F4-ADA1A933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pic>
        <p:nvPicPr>
          <p:cNvPr id="2050" name="Picture 2" descr="Big Data Security Maintenance And Tech Icon With Wrench And Gear Tools For  Technician To Use When Scanning Systems - Internet Or Information Technology  Repairs Royalty Free SVG, Cliparts, Vectors, and Stock">
            <a:extLst>
              <a:ext uri="{FF2B5EF4-FFF2-40B4-BE49-F238E27FC236}">
                <a16:creationId xmlns:a16="http://schemas.microsoft.com/office/drawing/2014/main" id="{547DDC6F-CC84-FE41-774D-6AED87BDCB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377" y="1120410"/>
            <a:ext cx="2054942" cy="20549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B701310-F866-1E56-A16D-7772128D5A97}"/>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94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7B004-233D-F213-D0E1-7C08A1896F29}"/>
              </a:ext>
            </a:extLst>
          </p:cNvPr>
          <p:cNvSpPr>
            <a:spLocks noGrp="1"/>
          </p:cNvSpPr>
          <p:nvPr>
            <p:ph type="sldNum" sz="quarter" idx="12"/>
          </p:nvPr>
        </p:nvSpPr>
        <p:spPr/>
        <p:txBody>
          <a:bodyPr/>
          <a:lstStyle/>
          <a:p>
            <a:fld id="{D16EA1EE-1AB6-40C4-ADCB-7B395AD295B2}" type="slidenum">
              <a:rPr lang="en-US" smtClean="0"/>
              <a:t>6</a:t>
            </a:fld>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3DD4061F-1186-0D72-2BCE-3EBEDBC5B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6" y="1533832"/>
            <a:ext cx="2535320" cy="2535320"/>
          </a:xfrm>
          <a:prstGeom prst="rect">
            <a:avLst/>
          </a:prstGeom>
        </p:spPr>
      </p:pic>
      <p:sp>
        <p:nvSpPr>
          <p:cNvPr id="9" name="Rectangle 8">
            <a:extLst>
              <a:ext uri="{FF2B5EF4-FFF2-40B4-BE49-F238E27FC236}">
                <a16:creationId xmlns:a16="http://schemas.microsoft.com/office/drawing/2014/main" id="{5C4258DB-AD78-411B-2951-0206E3D47B24}"/>
              </a:ext>
            </a:extLst>
          </p:cNvPr>
          <p:cNvSpPr/>
          <p:nvPr/>
        </p:nvSpPr>
        <p:spPr>
          <a:xfrm>
            <a:off x="1132111" y="2169769"/>
            <a:ext cx="1001489" cy="1263445"/>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3FB8F4F6-CCB0-7AE1-ED13-BA30E518B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12" name="TextBox 11">
            <a:extLst>
              <a:ext uri="{FF2B5EF4-FFF2-40B4-BE49-F238E27FC236}">
                <a16:creationId xmlns:a16="http://schemas.microsoft.com/office/drawing/2014/main" id="{6CD1255A-4440-89BF-CEC1-04BC84D25B05}"/>
              </a:ext>
            </a:extLst>
          </p:cNvPr>
          <p:cNvSpPr txBox="1"/>
          <p:nvPr/>
        </p:nvSpPr>
        <p:spPr>
          <a:xfrm>
            <a:off x="3712409" y="1007439"/>
            <a:ext cx="6404985" cy="1127232"/>
          </a:xfrm>
          <a:prstGeom prst="rect">
            <a:avLst/>
          </a:prstGeom>
          <a:noFill/>
        </p:spPr>
        <p:txBody>
          <a:bodyPr wrap="square">
            <a:spAutoFit/>
          </a:bodyPr>
          <a:lstStyle/>
          <a:p>
            <a:pPr marR="0">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FRAMEWORK REACTJS</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753DD64-08DC-CC1C-802A-96A6D59DC419}"/>
              </a:ext>
            </a:extLst>
          </p:cNvPr>
          <p:cNvSpPr txBox="1"/>
          <p:nvPr/>
        </p:nvSpPr>
        <p:spPr>
          <a:xfrm>
            <a:off x="3712409" y="2561047"/>
            <a:ext cx="7299720" cy="2523768"/>
          </a:xfrm>
          <a:prstGeom prst="rect">
            <a:avLst/>
          </a:prstGeom>
          <a:noFill/>
        </p:spPr>
        <p:txBody>
          <a:bodyPr wrap="square" rtlCol="0">
            <a:spAutoFit/>
          </a:bodyPr>
          <a:lstStyle/>
          <a:p>
            <a:endParaRPr lang="en-US"/>
          </a:p>
          <a:p>
            <a:pPr marL="285750" indent="-285750">
              <a:buFont typeface="Arial" panose="020B0604020202020204" pitchFamily="34" charset="0"/>
              <a:buChar char="•"/>
            </a:pPr>
            <a:r>
              <a:rPr lang="en-US" sz="2800" b="0" i="0">
                <a:effectLst/>
                <a:latin typeface="Calibri" panose="020F0502020204030204" pitchFamily="34" charset="0"/>
                <a:ea typeface="Calibri" panose="020F0502020204030204" pitchFamily="34" charset="0"/>
                <a:cs typeface="Calibri" panose="020F0502020204030204" pitchFamily="34" charset="0"/>
              </a:rPr>
              <a:t>L</a:t>
            </a:r>
            <a:r>
              <a:rPr lang="vi-VN" sz="2800" b="0" i="0">
                <a:effectLst/>
                <a:latin typeface="Calibri" panose="020F0502020204030204" pitchFamily="34" charset="0"/>
                <a:ea typeface="Calibri" panose="020F0502020204030204" pitchFamily="34" charset="0"/>
                <a:cs typeface="Calibri" panose="020F0502020204030204" pitchFamily="34" charset="0"/>
              </a:rPr>
              <a:t>à một thư viện JavaScript front-end mã nguồn mở và miễn phí để xây dựng giao diện người dùng dựa trên các thành phần UI riêng lẻ</a:t>
            </a:r>
            <a:r>
              <a:rPr lang="en-US" sz="2800" b="0" i="0">
                <a:effectLst/>
                <a:latin typeface="Calibri" panose="020F0502020204030204" pitchFamily="34" charset="0"/>
                <a:ea typeface="Calibri" panose="020F0502020204030204" pitchFamily="34" charset="0"/>
                <a:cs typeface="Calibri" panose="020F0502020204030204" pitchFamily="34" charset="0"/>
              </a:rPr>
              <a:t>.</a:t>
            </a:r>
          </a:p>
          <a:p>
            <a:pPr marL="285750" indent="-285750">
              <a:buFont typeface="Arial" panose="020B0604020202020204" pitchFamily="34" charset="0"/>
              <a:buChar char="•"/>
            </a:pPr>
            <a:endParaRPr lang="en-US" sz="2800">
              <a:latin typeface="arial" panose="020B0604020202020204" pitchFamily="34" charset="0"/>
            </a:endParaRPr>
          </a:p>
          <a:p>
            <a:pPr marL="285750" indent="-285750">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Được phát triển bởi Facebook.</a:t>
            </a:r>
          </a:p>
        </p:txBody>
      </p:sp>
      <p:sp>
        <p:nvSpPr>
          <p:cNvPr id="18" name="Rectangle 17">
            <a:extLst>
              <a:ext uri="{FF2B5EF4-FFF2-40B4-BE49-F238E27FC236}">
                <a16:creationId xmlns:a16="http://schemas.microsoft.com/office/drawing/2014/main" id="{79B6F14D-7E3C-4BE7-8E20-832E265EC38F}"/>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92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7B004-233D-F213-D0E1-7C08A1896F29}"/>
              </a:ext>
            </a:extLst>
          </p:cNvPr>
          <p:cNvSpPr>
            <a:spLocks noGrp="1"/>
          </p:cNvSpPr>
          <p:nvPr>
            <p:ph type="sldNum" sz="quarter" idx="12"/>
          </p:nvPr>
        </p:nvSpPr>
        <p:spPr/>
        <p:txBody>
          <a:bodyPr/>
          <a:lstStyle/>
          <a:p>
            <a:fld id="{D16EA1EE-1AB6-40C4-ADCB-7B395AD295B2}" type="slidenum">
              <a:rPr lang="en-US" smtClean="0"/>
              <a:t>7</a:t>
            </a:fld>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3DD4061F-1186-0D72-2BCE-3EBEDBC5B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6" y="1533832"/>
            <a:ext cx="2535320" cy="2535320"/>
          </a:xfrm>
          <a:prstGeom prst="rect">
            <a:avLst/>
          </a:prstGeom>
        </p:spPr>
      </p:pic>
      <p:sp>
        <p:nvSpPr>
          <p:cNvPr id="9" name="Rectangle 8">
            <a:extLst>
              <a:ext uri="{FF2B5EF4-FFF2-40B4-BE49-F238E27FC236}">
                <a16:creationId xmlns:a16="http://schemas.microsoft.com/office/drawing/2014/main" id="{5C4258DB-AD78-411B-2951-0206E3D47B24}"/>
              </a:ext>
            </a:extLst>
          </p:cNvPr>
          <p:cNvSpPr/>
          <p:nvPr/>
        </p:nvSpPr>
        <p:spPr>
          <a:xfrm>
            <a:off x="1132111" y="2209098"/>
            <a:ext cx="1001489" cy="1184787"/>
          </a:xfrm>
          <a:prstGeom prst="rect">
            <a:avLst/>
          </a:prstGeom>
          <a:blipFill>
            <a:blip r:embed="rId3">
              <a:extLst>
                <a:ext uri="{96DAC541-7B7A-43D3-8B79-37D633B846F1}">
                  <asvg:svgBlip xmlns:asvg="http://schemas.microsoft.com/office/drawing/2016/SVG/main" r:embed="rId4"/>
                </a:ext>
              </a:extLst>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3FB8F4F6-CCB0-7AE1-ED13-BA30E518B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12" name="TextBox 11">
            <a:extLst>
              <a:ext uri="{FF2B5EF4-FFF2-40B4-BE49-F238E27FC236}">
                <a16:creationId xmlns:a16="http://schemas.microsoft.com/office/drawing/2014/main" id="{6CD1255A-4440-89BF-CEC1-04BC84D25B05}"/>
              </a:ext>
            </a:extLst>
          </p:cNvPr>
          <p:cNvSpPr txBox="1"/>
          <p:nvPr/>
        </p:nvSpPr>
        <p:spPr>
          <a:xfrm>
            <a:off x="3712409" y="1007439"/>
            <a:ext cx="6404985" cy="1127232"/>
          </a:xfrm>
          <a:prstGeom prst="rect">
            <a:avLst/>
          </a:prstGeom>
          <a:noFill/>
        </p:spPr>
        <p:txBody>
          <a:bodyPr wrap="square">
            <a:spAutoFit/>
          </a:bodyPr>
          <a:lstStyle/>
          <a:p>
            <a:pPr marR="0">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MÔI TRƯỜNG NODEJS</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753DD64-08DC-CC1C-802A-96A6D59DC419}"/>
              </a:ext>
            </a:extLst>
          </p:cNvPr>
          <p:cNvSpPr txBox="1"/>
          <p:nvPr/>
        </p:nvSpPr>
        <p:spPr>
          <a:xfrm>
            <a:off x="3712409" y="2561047"/>
            <a:ext cx="7299720" cy="2523768"/>
          </a:xfrm>
          <a:prstGeom prst="rect">
            <a:avLst/>
          </a:prstGeom>
          <a:noFill/>
        </p:spPr>
        <p:txBody>
          <a:bodyPr wrap="square" rtlCol="0">
            <a:spAutoFit/>
          </a:bodyPr>
          <a:lstStyle/>
          <a:p>
            <a:endParaRPr lang="en-US"/>
          </a:p>
          <a:p>
            <a:pPr marL="285750" indent="-285750">
              <a:buFont typeface="Arial" panose="020B0604020202020204" pitchFamily="34" charset="0"/>
              <a:buChar char="•"/>
            </a:pPr>
            <a:r>
              <a:rPr lang="en-US" sz="2800" b="0" i="0">
                <a:effectLst/>
                <a:latin typeface="Calibri" panose="020F0502020204030204" pitchFamily="34" charset="0"/>
                <a:ea typeface="Calibri" panose="020F0502020204030204" pitchFamily="34" charset="0"/>
                <a:cs typeface="Calibri" panose="020F0502020204030204" pitchFamily="34" charset="0"/>
              </a:rPr>
              <a:t>L</a:t>
            </a:r>
            <a:r>
              <a:rPr lang="vi-VN" sz="2800" b="0" i="0">
                <a:effectLst/>
                <a:latin typeface="Calibri" panose="020F0502020204030204" pitchFamily="34" charset="0"/>
                <a:ea typeface="Calibri" panose="020F0502020204030204" pitchFamily="34" charset="0"/>
                <a:cs typeface="Calibri" panose="020F0502020204030204" pitchFamily="34" charset="0"/>
              </a:rPr>
              <a:t>à </a:t>
            </a:r>
            <a:r>
              <a:rPr lang="en-US" sz="2800" b="0" i="0">
                <a:effectLst/>
                <a:latin typeface="Calibri" panose="020F0502020204030204" pitchFamily="34" charset="0"/>
                <a:ea typeface="Calibri" panose="020F0502020204030204" pitchFamily="34" charset="0"/>
                <a:cs typeface="Calibri" panose="020F0502020204030204" pitchFamily="34" charset="0"/>
              </a:rPr>
              <a:t>môi trường thực thi JavaScript dựa trên Chrome V8 Engine.</a:t>
            </a:r>
          </a:p>
          <a:p>
            <a:pPr marL="285750" indent="-285750">
              <a:buFont typeface="Arial" panose="020B0604020202020204" pitchFamily="34" charset="0"/>
              <a:buChar char="•"/>
            </a:pPr>
            <a:endParaRPr lang="en-US" sz="2800">
              <a:latin typeface="arial" panose="020B0604020202020204" pitchFamily="34" charset="0"/>
            </a:endParaRPr>
          </a:p>
          <a:p>
            <a:pPr marL="285750" indent="-285750">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Thiết kế xây dựng ứng dụng mạng có khả năng mở rộng.</a:t>
            </a:r>
          </a:p>
        </p:txBody>
      </p:sp>
      <p:sp>
        <p:nvSpPr>
          <p:cNvPr id="3" name="Rectangle 2">
            <a:extLst>
              <a:ext uri="{FF2B5EF4-FFF2-40B4-BE49-F238E27FC236}">
                <a16:creationId xmlns:a16="http://schemas.microsoft.com/office/drawing/2014/main" id="{6461AED5-AF16-136C-5A4E-B7045193DE08}"/>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1636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277B004-233D-F213-D0E1-7C08A1896F29}"/>
              </a:ext>
            </a:extLst>
          </p:cNvPr>
          <p:cNvSpPr>
            <a:spLocks noGrp="1"/>
          </p:cNvSpPr>
          <p:nvPr>
            <p:ph type="sldNum" sz="quarter" idx="12"/>
          </p:nvPr>
        </p:nvSpPr>
        <p:spPr/>
        <p:txBody>
          <a:bodyPr/>
          <a:lstStyle/>
          <a:p>
            <a:fld id="{D16EA1EE-1AB6-40C4-ADCB-7B395AD295B2}" type="slidenum">
              <a:rPr lang="en-US" smtClean="0"/>
              <a:t>8</a:t>
            </a:fld>
            <a:endParaRPr lang="en-US"/>
          </a:p>
        </p:txBody>
      </p:sp>
      <p:pic>
        <p:nvPicPr>
          <p:cNvPr id="5" name="Picture 4" descr="A black background with a black square&#10;&#10;Description automatically generated with medium confidence">
            <a:extLst>
              <a:ext uri="{FF2B5EF4-FFF2-40B4-BE49-F238E27FC236}">
                <a16:creationId xmlns:a16="http://schemas.microsoft.com/office/drawing/2014/main" id="{3DD4061F-1186-0D72-2BCE-3EBEDBC5B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96" y="1533832"/>
            <a:ext cx="2535320" cy="2535320"/>
          </a:xfrm>
          <a:prstGeom prst="rect">
            <a:avLst/>
          </a:prstGeom>
        </p:spPr>
      </p:pic>
      <p:sp>
        <p:nvSpPr>
          <p:cNvPr id="9" name="Rectangle 8">
            <a:extLst>
              <a:ext uri="{FF2B5EF4-FFF2-40B4-BE49-F238E27FC236}">
                <a16:creationId xmlns:a16="http://schemas.microsoft.com/office/drawing/2014/main" id="{5C4258DB-AD78-411B-2951-0206E3D47B24}"/>
              </a:ext>
            </a:extLst>
          </p:cNvPr>
          <p:cNvSpPr/>
          <p:nvPr/>
        </p:nvSpPr>
        <p:spPr>
          <a:xfrm>
            <a:off x="1132111" y="2209098"/>
            <a:ext cx="1001489" cy="118478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background with a black square&#10;&#10;Description automatically generated with medium confidence">
            <a:extLst>
              <a:ext uri="{FF2B5EF4-FFF2-40B4-BE49-F238E27FC236}">
                <a16:creationId xmlns:a16="http://schemas.microsoft.com/office/drawing/2014/main" id="{3FB8F4F6-CCB0-7AE1-ED13-BA30E518B8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sp>
        <p:nvSpPr>
          <p:cNvPr id="12" name="TextBox 11">
            <a:extLst>
              <a:ext uri="{FF2B5EF4-FFF2-40B4-BE49-F238E27FC236}">
                <a16:creationId xmlns:a16="http://schemas.microsoft.com/office/drawing/2014/main" id="{6CD1255A-4440-89BF-CEC1-04BC84D25B05}"/>
              </a:ext>
            </a:extLst>
          </p:cNvPr>
          <p:cNvSpPr txBox="1"/>
          <p:nvPr/>
        </p:nvSpPr>
        <p:spPr>
          <a:xfrm>
            <a:off x="3712409" y="1007439"/>
            <a:ext cx="6404985" cy="1127232"/>
          </a:xfrm>
          <a:prstGeom prst="rect">
            <a:avLst/>
          </a:prstGeom>
          <a:noFill/>
        </p:spPr>
        <p:txBody>
          <a:bodyPr wrap="square">
            <a:spAutoFit/>
          </a:bodyPr>
          <a:lstStyle/>
          <a:p>
            <a:pPr marR="0">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CƠ SỞ DỮ LIỆU MYSQL</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5753DD64-08DC-CC1C-802A-96A6D59DC419}"/>
              </a:ext>
            </a:extLst>
          </p:cNvPr>
          <p:cNvSpPr txBox="1"/>
          <p:nvPr/>
        </p:nvSpPr>
        <p:spPr>
          <a:xfrm>
            <a:off x="3712409" y="2561047"/>
            <a:ext cx="7299720" cy="2523768"/>
          </a:xfrm>
          <a:prstGeom prst="rect">
            <a:avLst/>
          </a:prstGeom>
          <a:noFill/>
        </p:spPr>
        <p:txBody>
          <a:bodyPr wrap="square" rtlCol="0">
            <a:spAutoFit/>
          </a:bodyPr>
          <a:lstStyle/>
          <a:p>
            <a:endParaRPr lang="en-US"/>
          </a:p>
          <a:p>
            <a:pPr marL="285750" indent="-285750">
              <a:buFont typeface="Arial" panose="020B0604020202020204" pitchFamily="34" charset="0"/>
              <a:buChar char="•"/>
            </a:pPr>
            <a:r>
              <a:rPr lang="en-US" sz="2800" b="0" i="0">
                <a:effectLst/>
                <a:latin typeface="Calibri" panose="020F0502020204030204" pitchFamily="34" charset="0"/>
                <a:ea typeface="Calibri" panose="020F0502020204030204" pitchFamily="34" charset="0"/>
                <a:cs typeface="Calibri" panose="020F0502020204030204" pitchFamily="34" charset="0"/>
              </a:rPr>
              <a:t>L</a:t>
            </a:r>
            <a:r>
              <a:rPr lang="vi-VN" sz="2800" b="0" i="0">
                <a:effectLst/>
                <a:latin typeface="Calibri" panose="020F0502020204030204" pitchFamily="34" charset="0"/>
                <a:ea typeface="Calibri" panose="020F0502020204030204" pitchFamily="34" charset="0"/>
                <a:cs typeface="Calibri" panose="020F0502020204030204" pitchFamily="34" charset="0"/>
              </a:rPr>
              <a:t>à </a:t>
            </a:r>
            <a:r>
              <a:rPr lang="en-US" sz="2800" b="0" i="0">
                <a:effectLst/>
                <a:latin typeface="Calibri" panose="020F0502020204030204" pitchFamily="34" charset="0"/>
                <a:ea typeface="Calibri" panose="020F0502020204030204" pitchFamily="34" charset="0"/>
                <a:cs typeface="Calibri" panose="020F0502020204030204" pitchFamily="34" charset="0"/>
              </a:rPr>
              <a:t>hệ quản trị cơ sở dữ liệu (RDBMS) phổ biến, mã nguồn mở.</a:t>
            </a:r>
          </a:p>
          <a:p>
            <a:pPr marL="285750" indent="-285750">
              <a:buFont typeface="Arial" panose="020B0604020202020204" pitchFamily="34" charset="0"/>
              <a:buChar char="•"/>
            </a:pPr>
            <a:endParaRPr lang="en-US" sz="2800">
              <a:latin typeface="arial" panose="020B0604020202020204" pitchFamily="34" charset="0"/>
            </a:endParaRPr>
          </a:p>
          <a:p>
            <a:pPr marL="285750" indent="-285750">
              <a:buFont typeface="Arial" panose="020B0604020202020204" pitchFamily="34" charset="0"/>
              <a:buChar char="•"/>
            </a:pPr>
            <a:r>
              <a:rPr lang="en-US" sz="2800">
                <a:latin typeface="Calibri" panose="020F0502020204030204" pitchFamily="34" charset="0"/>
                <a:ea typeface="Calibri" panose="020F0502020204030204" pitchFamily="34" charset="0"/>
                <a:cs typeface="Calibri" panose="020F0502020204030204" pitchFamily="34" charset="0"/>
              </a:rPr>
              <a:t>Sử dụng để lưu trữ và quản lý dữ liệu có cấu trúc.</a:t>
            </a:r>
          </a:p>
        </p:txBody>
      </p:sp>
      <p:sp>
        <p:nvSpPr>
          <p:cNvPr id="3" name="Rectangle 2">
            <a:extLst>
              <a:ext uri="{FF2B5EF4-FFF2-40B4-BE49-F238E27FC236}">
                <a16:creationId xmlns:a16="http://schemas.microsoft.com/office/drawing/2014/main" id="{B95D90C9-B8A9-DF33-2937-BBB24BD1D084}"/>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1438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BAACB2F-2761-51C7-06BD-9996484C6E0B}"/>
              </a:ext>
            </a:extLst>
          </p:cNvPr>
          <p:cNvSpPr>
            <a:spLocks noGrp="1"/>
          </p:cNvSpPr>
          <p:nvPr>
            <p:ph type="sldNum" sz="quarter" idx="12"/>
          </p:nvPr>
        </p:nvSpPr>
        <p:spPr/>
        <p:txBody>
          <a:bodyPr/>
          <a:lstStyle/>
          <a:p>
            <a:fld id="{D16EA1EE-1AB6-40C4-ADCB-7B395AD295B2}" type="slidenum">
              <a:rPr lang="en-US" b="1" smtClean="0"/>
              <a:t>9</a:t>
            </a:fld>
            <a:endParaRPr lang="en-US" b="1"/>
          </a:p>
        </p:txBody>
      </p:sp>
      <p:sp>
        <p:nvSpPr>
          <p:cNvPr id="2" name="TextBox 1">
            <a:extLst>
              <a:ext uri="{FF2B5EF4-FFF2-40B4-BE49-F238E27FC236}">
                <a16:creationId xmlns:a16="http://schemas.microsoft.com/office/drawing/2014/main" id="{B2E3BEF7-9625-ED7A-2B82-B9374481B390}"/>
              </a:ext>
            </a:extLst>
          </p:cNvPr>
          <p:cNvSpPr txBox="1"/>
          <p:nvPr/>
        </p:nvSpPr>
        <p:spPr>
          <a:xfrm>
            <a:off x="157316" y="2968874"/>
            <a:ext cx="11867536" cy="1127232"/>
          </a:xfrm>
          <a:prstGeom prst="rect">
            <a:avLst/>
          </a:prstGeom>
          <a:noFill/>
        </p:spPr>
        <p:txBody>
          <a:bodyPr wrap="square">
            <a:spAutoFit/>
          </a:bodyPr>
          <a:lstStyle/>
          <a:p>
            <a:pPr marR="0" algn="ctr">
              <a:lnSpc>
                <a:spcPct val="150000"/>
              </a:lnSpc>
              <a:spcBef>
                <a:spcPts val="0"/>
              </a:spcBef>
              <a:spcAft>
                <a:spcPts val="0"/>
              </a:spcAft>
            </a:pPr>
            <a:r>
              <a:rPr lang="en-US" sz="5000" b="1">
                <a:solidFill>
                  <a:srgbClr val="000000"/>
                </a:solidFill>
                <a:latin typeface="Calibri" panose="020F0502020204030204" pitchFamily="34" charset="0"/>
                <a:ea typeface="Calibri" panose="020F0502020204030204" pitchFamily="34" charset="0"/>
                <a:cs typeface="Calibri" panose="020F0502020204030204" pitchFamily="34" charset="0"/>
              </a:rPr>
              <a:t>KIẾN TRÚC HỆ THỐNG</a:t>
            </a:r>
            <a:endParaRPr lang="en-US" sz="500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EB0E5AD0-5459-B53A-68F4-ADA1A933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8518">
            <a:off x="10842119" y="221172"/>
            <a:ext cx="1128711" cy="1128711"/>
          </a:xfrm>
          <a:prstGeom prst="rect">
            <a:avLst/>
          </a:prstGeom>
        </p:spPr>
      </p:pic>
      <p:pic>
        <p:nvPicPr>
          <p:cNvPr id="4100" name="Picture 4" descr="Designing system blue gradient concept icon. Info system development life  cycle abstract idea thin line illustration. Architecture. Isolated outline  drawing. 11140190 Vector Art at Vecteezy">
            <a:extLst>
              <a:ext uri="{FF2B5EF4-FFF2-40B4-BE49-F238E27FC236}">
                <a16:creationId xmlns:a16="http://schemas.microsoft.com/office/drawing/2014/main" id="{E695B054-953A-0A7E-68BE-9FED535D4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20" y="300387"/>
            <a:ext cx="3128614" cy="31286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EA18C39-6F8C-0F7C-3F9A-95AF9B90E63A}"/>
              </a:ext>
            </a:extLst>
          </p:cNvPr>
          <p:cNvSpPr/>
          <p:nvPr/>
        </p:nvSpPr>
        <p:spPr>
          <a:xfrm>
            <a:off x="98323" y="98323"/>
            <a:ext cx="11995354" cy="666627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187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240</TotalTime>
  <Words>564</Words>
  <Application>Microsoft Office PowerPoint</Application>
  <PresentationFormat>Widescreen</PresentationFormat>
  <Paragraphs>102</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ADLaM Display</vt:lpstr>
      <vt:lpstr>Aptos</vt:lpstr>
      <vt:lpstr>Aptos Display</vt:lpstr>
      <vt:lpstr>Arial</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Hoang Nhan</dc:creator>
  <cp:lastModifiedBy>Nguyen Hoang Nhan</cp:lastModifiedBy>
  <cp:revision>235</cp:revision>
  <dcterms:created xsi:type="dcterms:W3CDTF">2024-01-14T13:59:24Z</dcterms:created>
  <dcterms:modified xsi:type="dcterms:W3CDTF">2024-01-15T17:00:20Z</dcterms:modified>
</cp:coreProperties>
</file>